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8" r:id="rId4"/>
    <p:sldId id="258" r:id="rId5"/>
    <p:sldId id="273" r:id="rId6"/>
    <p:sldId id="270" r:id="rId7"/>
    <p:sldId id="271" r:id="rId8"/>
    <p:sldId id="275" r:id="rId9"/>
    <p:sldId id="272" r:id="rId10"/>
    <p:sldId id="274" r:id="rId11"/>
    <p:sldId id="269" r:id="rId12"/>
  </p:sldIdLst>
  <p:sldSz cx="12192000" cy="6858000"/>
  <p:notesSz cx="6792913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8C8C8C"/>
    <a:srgbClr val="99C238"/>
    <a:srgbClr val="EB8533"/>
    <a:srgbClr val="B1292F"/>
    <a:srgbClr val="AF2228"/>
    <a:srgbClr val="B12329"/>
    <a:srgbClr val="767270"/>
    <a:srgbClr val="02789D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6" autoAdjust="0"/>
    <p:restoredTop sz="82143" autoAdjust="0"/>
  </p:normalViewPr>
  <p:slideViewPr>
    <p:cSldViewPr>
      <p:cViewPr varScale="1">
        <p:scale>
          <a:sx n="72" d="100"/>
          <a:sy n="72" d="100"/>
        </p:scale>
        <p:origin x="70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1740" y="-1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3596" cy="496253"/>
          </a:xfrm>
          <a:prstGeom prst="rect">
            <a:avLst/>
          </a:prstGeom>
        </p:spPr>
        <p:txBody>
          <a:bodyPr vert="horz" lIns="95532" tIns="47766" rIns="95532" bIns="47766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7749" y="0"/>
            <a:ext cx="2943596" cy="496253"/>
          </a:xfrm>
          <a:prstGeom prst="rect">
            <a:avLst/>
          </a:prstGeom>
        </p:spPr>
        <p:txBody>
          <a:bodyPr vert="horz" lIns="95532" tIns="47766" rIns="95532" bIns="47766" rtlCol="0"/>
          <a:lstStyle>
            <a:lvl1pPr algn="r">
              <a:defRPr sz="1300"/>
            </a:lvl1pPr>
          </a:lstStyle>
          <a:p>
            <a:fld id="{C86F1BDC-FB03-4277-A430-4C1DDE60DA19}" type="datetimeFigureOut">
              <a:rPr lang="de-DE" smtClean="0"/>
              <a:t>24.01.2023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6" y="9427081"/>
            <a:ext cx="2943596" cy="496253"/>
          </a:xfrm>
          <a:prstGeom prst="rect">
            <a:avLst/>
          </a:prstGeom>
        </p:spPr>
        <p:txBody>
          <a:bodyPr vert="horz" lIns="95532" tIns="47766" rIns="95532" bIns="47766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7749" y="9427081"/>
            <a:ext cx="2943596" cy="496253"/>
          </a:xfrm>
          <a:prstGeom prst="rect">
            <a:avLst/>
          </a:prstGeom>
        </p:spPr>
        <p:txBody>
          <a:bodyPr vert="horz" lIns="95532" tIns="47766" rIns="95532" bIns="47766" rtlCol="0" anchor="b"/>
          <a:lstStyle>
            <a:lvl1pPr algn="r">
              <a:defRPr sz="1300"/>
            </a:lvl1pPr>
          </a:lstStyle>
          <a:p>
            <a:fld id="{D16FD14A-DA08-49B2-8F40-967542080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75763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3596" cy="496253"/>
          </a:xfrm>
          <a:prstGeom prst="rect">
            <a:avLst/>
          </a:prstGeom>
        </p:spPr>
        <p:txBody>
          <a:bodyPr vert="horz" lIns="95532" tIns="47766" rIns="95532" bIns="47766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7749" y="0"/>
            <a:ext cx="2943596" cy="496253"/>
          </a:xfrm>
          <a:prstGeom prst="rect">
            <a:avLst/>
          </a:prstGeom>
        </p:spPr>
        <p:txBody>
          <a:bodyPr vert="horz" lIns="95532" tIns="47766" rIns="95532" bIns="47766" rtlCol="0"/>
          <a:lstStyle>
            <a:lvl1pPr algn="r">
              <a:defRPr sz="1300"/>
            </a:lvl1pPr>
          </a:lstStyle>
          <a:p>
            <a:fld id="{14D99190-CBB2-4E99-B724-2FDC301B3E85}" type="datetimeFigureOut">
              <a:rPr lang="de-DE" smtClean="0"/>
              <a:t>24.01.2023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2" tIns="47766" rIns="95532" bIns="47766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292" y="4714403"/>
            <a:ext cx="5434330" cy="4466271"/>
          </a:xfrm>
          <a:prstGeom prst="rect">
            <a:avLst/>
          </a:prstGeom>
        </p:spPr>
        <p:txBody>
          <a:bodyPr vert="horz" lIns="95532" tIns="47766" rIns="95532" bIns="4776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" y="9427081"/>
            <a:ext cx="2943596" cy="496253"/>
          </a:xfrm>
          <a:prstGeom prst="rect">
            <a:avLst/>
          </a:prstGeom>
        </p:spPr>
        <p:txBody>
          <a:bodyPr vert="horz" lIns="95532" tIns="47766" rIns="95532" bIns="47766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7749" y="9427081"/>
            <a:ext cx="2943596" cy="496253"/>
          </a:xfrm>
          <a:prstGeom prst="rect">
            <a:avLst/>
          </a:prstGeom>
        </p:spPr>
        <p:txBody>
          <a:bodyPr vert="horz" lIns="95532" tIns="47766" rIns="95532" bIns="47766" rtlCol="0" anchor="b"/>
          <a:lstStyle>
            <a:lvl1pPr algn="r">
              <a:defRPr sz="1300"/>
            </a:lvl1pPr>
          </a:lstStyle>
          <a:p>
            <a:fld id="{AD3B2E68-8003-4090-856B-264854620A3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494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relevanteste Regelungen, Überblick, Wissen, dass es etwas gibt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1732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31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04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82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41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Sockelbetrag beträgt bei einer Mitgliederzahl</a:t>
            </a:r>
          </a:p>
          <a:p>
            <a:r>
              <a:rPr lang="de-DE" dirty="0" smtClean="0"/>
              <a:t>-</a:t>
            </a:r>
            <a:r>
              <a:rPr lang="de-DE" baseline="0" dirty="0" smtClean="0"/>
              <a:t> </a:t>
            </a:r>
            <a:r>
              <a:rPr lang="de-DE" dirty="0" smtClean="0"/>
              <a:t>bis 50 Mitglieder: 50,00 Euro</a:t>
            </a:r>
          </a:p>
          <a:p>
            <a:r>
              <a:rPr lang="de-DE" dirty="0" smtClean="0"/>
              <a:t>-</a:t>
            </a:r>
            <a:r>
              <a:rPr lang="de-DE" baseline="0" dirty="0" smtClean="0"/>
              <a:t> </a:t>
            </a:r>
            <a:r>
              <a:rPr lang="de-DE" dirty="0" smtClean="0"/>
              <a:t>bis 100 Mitglieder: 100,00 Euro</a:t>
            </a:r>
          </a:p>
          <a:p>
            <a:r>
              <a:rPr lang="de-DE" dirty="0" smtClean="0"/>
              <a:t>-</a:t>
            </a:r>
            <a:r>
              <a:rPr lang="de-DE" baseline="0" dirty="0" smtClean="0"/>
              <a:t> </a:t>
            </a:r>
            <a:r>
              <a:rPr lang="de-DE" dirty="0" smtClean="0"/>
              <a:t>bis 300 Mitglieder: 150,00 Euro</a:t>
            </a:r>
          </a:p>
          <a:p>
            <a:r>
              <a:rPr lang="de-DE" dirty="0" smtClean="0"/>
              <a:t>-</a:t>
            </a:r>
            <a:r>
              <a:rPr lang="de-DE" baseline="0" dirty="0" smtClean="0"/>
              <a:t> </a:t>
            </a:r>
            <a:r>
              <a:rPr lang="de-DE" dirty="0" smtClean="0"/>
              <a:t>über 300 Mitglieder: 200,00 Euro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23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92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77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Für die Überlassung wird das Benutzungsentgelt nach den im Belegungsplan enthaltenen Benutzungsstunden berechnet. Es beträgt: </a:t>
            </a:r>
          </a:p>
          <a:p>
            <a:endParaRPr lang="de-DE" dirty="0" smtClean="0"/>
          </a:p>
          <a:p>
            <a:r>
              <a:rPr lang="de-DE" dirty="0" smtClean="0"/>
              <a:t>-</a:t>
            </a:r>
            <a:r>
              <a:rPr lang="de-DE" baseline="0" dirty="0" smtClean="0"/>
              <a:t> </a:t>
            </a:r>
            <a:r>
              <a:rPr lang="de-DE" dirty="0" smtClean="0"/>
              <a:t>Kategorie A: für die städtischen Sportplätze und sonstige Freisportanlagen: 2,00 Euro </a:t>
            </a:r>
          </a:p>
          <a:p>
            <a:r>
              <a:rPr lang="de-DE" dirty="0" smtClean="0"/>
              <a:t>-Kategorie B: für die Stadthalle Obernburg, je Drittel der Valentin-Ballmann-Halle Obernburg und die Sport- und Kulturhalle und sonstige Räume über 100 qm: 5,00 Euro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Kategorie C: für einzelne Räume in der städtischen Bibliothek, dem Ämtergebäude Obernburg, dem Clubraum Eisenbach, dem Alten Rathaus Eisenbach und sonstige Räume unter 100 qm: 2,00 Euro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0" indent="0">
              <a:buFontTx/>
              <a:buNone/>
            </a:pPr>
            <a:r>
              <a:rPr lang="de-DE" dirty="0" smtClean="0"/>
              <a:t>Lediglich 17% der tatsächlichen Kosten, d.h. Stadt trägt 83% der Kosten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00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459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9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607047"/>
            <a:ext cx="10363200" cy="1470025"/>
          </a:xfrm>
        </p:spPr>
        <p:txBody>
          <a:bodyPr>
            <a:noAutofit/>
          </a:bodyPr>
          <a:lstStyle>
            <a:lvl1pPr>
              <a:defRPr lang="de-DE" sz="6000" b="1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46729" y="4684017"/>
            <a:ext cx="8534400" cy="1097558"/>
          </a:xfrm>
        </p:spPr>
        <p:txBody>
          <a:bodyPr/>
          <a:lstStyle>
            <a:lvl1pPr marL="0" indent="0" algn="ctr">
              <a:buNone/>
              <a:defRPr>
                <a:solidFill>
                  <a:srgbClr val="4F81B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66F3-0706-4BA8-B484-D8BEC67EC6F6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67" y="90504"/>
            <a:ext cx="6398724" cy="20044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" y="-20332"/>
            <a:ext cx="122494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01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26AD-8194-4365-8E46-767288C62904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" y="-20332"/>
            <a:ext cx="122494" cy="6876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94" y="6362738"/>
            <a:ext cx="1296144" cy="4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8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247E-5607-4A43-9A4B-ADEE6E04870E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Projektgruppe Stadtmarketing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" y="-20332"/>
            <a:ext cx="122494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2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095375"/>
          </a:xfrm>
        </p:spPr>
        <p:txBody>
          <a:bodyPr/>
          <a:lstStyle>
            <a:lvl1pPr>
              <a:defRPr>
                <a:solidFill>
                  <a:srgbClr val="4F81BD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67270"/>
                </a:solidFill>
              </a:defRPr>
            </a:lvl1pPr>
            <a:lvl2pPr>
              <a:defRPr>
                <a:solidFill>
                  <a:srgbClr val="767270"/>
                </a:solidFill>
              </a:defRPr>
            </a:lvl2pPr>
            <a:lvl3pPr>
              <a:defRPr>
                <a:solidFill>
                  <a:srgbClr val="767270"/>
                </a:solidFill>
              </a:defRPr>
            </a:lvl3pPr>
            <a:lvl4pPr>
              <a:defRPr>
                <a:solidFill>
                  <a:srgbClr val="767270"/>
                </a:solidFill>
              </a:defRPr>
            </a:lvl4pPr>
            <a:lvl5pPr>
              <a:defRPr>
                <a:solidFill>
                  <a:srgbClr val="767270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2AD9-550A-4249-A14A-20EDFFC946A7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" y="-20332"/>
            <a:ext cx="122494" cy="6876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94" y="6362738"/>
            <a:ext cx="1296144" cy="4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281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4F81BD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E1E-0CD5-4489-85A1-64E4128F9D15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" y="-20332"/>
            <a:ext cx="122494" cy="6876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94" y="6362738"/>
            <a:ext cx="1296144" cy="4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0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81BD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767270"/>
                </a:solidFill>
              </a:defRPr>
            </a:lvl1pPr>
            <a:lvl2pPr>
              <a:defRPr sz="2400">
                <a:solidFill>
                  <a:srgbClr val="767270"/>
                </a:solidFill>
              </a:defRPr>
            </a:lvl2pPr>
            <a:lvl3pPr>
              <a:defRPr sz="2000">
                <a:solidFill>
                  <a:srgbClr val="767270"/>
                </a:solidFill>
              </a:defRPr>
            </a:lvl3pPr>
            <a:lvl4pPr>
              <a:defRPr sz="1800">
                <a:solidFill>
                  <a:srgbClr val="767270"/>
                </a:solidFill>
              </a:defRPr>
            </a:lvl4pPr>
            <a:lvl5pPr>
              <a:defRPr sz="1800">
                <a:solidFill>
                  <a:srgbClr val="7672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767270"/>
                </a:solidFill>
              </a:defRPr>
            </a:lvl1pPr>
            <a:lvl2pPr>
              <a:defRPr sz="2400">
                <a:solidFill>
                  <a:srgbClr val="767270"/>
                </a:solidFill>
              </a:defRPr>
            </a:lvl2pPr>
            <a:lvl3pPr>
              <a:defRPr sz="2000">
                <a:solidFill>
                  <a:srgbClr val="767270"/>
                </a:solidFill>
              </a:defRPr>
            </a:lvl3pPr>
            <a:lvl4pPr>
              <a:defRPr sz="1800">
                <a:solidFill>
                  <a:srgbClr val="767270"/>
                </a:solidFill>
              </a:defRPr>
            </a:lvl4pPr>
            <a:lvl5pPr>
              <a:defRPr sz="1800">
                <a:solidFill>
                  <a:srgbClr val="7672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747-60AD-4A52-AD8E-830FECA68354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" y="-20332"/>
            <a:ext cx="122494" cy="687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94" y="6362738"/>
            <a:ext cx="1296144" cy="4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9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81BD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solidFill>
            <a:srgbClr val="767270">
              <a:alpha val="30000"/>
            </a:srgb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rgbClr val="4F81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solidFill>
            <a:srgbClr val="FBFBFB"/>
          </a:solidFill>
        </p:spPr>
        <p:txBody>
          <a:bodyPr/>
          <a:lstStyle>
            <a:lvl1pPr>
              <a:defRPr sz="2400">
                <a:solidFill>
                  <a:srgbClr val="767270"/>
                </a:solidFill>
              </a:defRPr>
            </a:lvl1pPr>
            <a:lvl2pPr>
              <a:defRPr sz="2000">
                <a:solidFill>
                  <a:srgbClr val="767270"/>
                </a:solidFill>
              </a:defRPr>
            </a:lvl2pPr>
            <a:lvl3pPr>
              <a:defRPr sz="1800">
                <a:solidFill>
                  <a:srgbClr val="767270"/>
                </a:solidFill>
              </a:defRPr>
            </a:lvl3pPr>
            <a:lvl4pPr>
              <a:defRPr sz="1600">
                <a:solidFill>
                  <a:srgbClr val="767270"/>
                </a:solidFill>
              </a:defRPr>
            </a:lvl4pPr>
            <a:lvl5pPr>
              <a:defRPr sz="1600">
                <a:solidFill>
                  <a:srgbClr val="76727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solidFill>
            <a:srgbClr val="767270">
              <a:alpha val="30000"/>
            </a:srgb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rgbClr val="4F81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solidFill>
            <a:srgbClr val="FBFBFB"/>
          </a:solidFill>
        </p:spPr>
        <p:txBody>
          <a:bodyPr/>
          <a:lstStyle>
            <a:lvl1pPr>
              <a:defRPr sz="2400">
                <a:solidFill>
                  <a:srgbClr val="767270"/>
                </a:solidFill>
              </a:defRPr>
            </a:lvl1pPr>
            <a:lvl2pPr>
              <a:defRPr sz="2000">
                <a:solidFill>
                  <a:srgbClr val="767270"/>
                </a:solidFill>
              </a:defRPr>
            </a:lvl2pPr>
            <a:lvl3pPr>
              <a:defRPr sz="1800">
                <a:solidFill>
                  <a:srgbClr val="767270"/>
                </a:solidFill>
              </a:defRPr>
            </a:lvl3pPr>
            <a:lvl4pPr>
              <a:defRPr sz="1600">
                <a:solidFill>
                  <a:srgbClr val="767270"/>
                </a:solidFill>
              </a:defRPr>
            </a:lvl4pPr>
            <a:lvl5pPr>
              <a:defRPr sz="1600">
                <a:solidFill>
                  <a:srgbClr val="76727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5969004-B0BB-4CAC-BD85-0D942960E6AB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5A41AEC-BF34-49DD-9C85-8D77DB61804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" y="-20332"/>
            <a:ext cx="122494" cy="6876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94" y="6362738"/>
            <a:ext cx="1296144" cy="4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4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81BD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242A-DC1D-443C-A1F6-B26DE3766EF8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" y="-20332"/>
            <a:ext cx="122494" cy="6876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94" y="6362738"/>
            <a:ext cx="1296144" cy="4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2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384F-1FAF-44DA-956F-C91C2B2A614A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" y="-20332"/>
            <a:ext cx="122494" cy="6876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94" y="6362738"/>
            <a:ext cx="1296144" cy="4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9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4F81BD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rgbClr val="767270"/>
                </a:solidFill>
              </a:defRPr>
            </a:lvl1pPr>
            <a:lvl2pPr>
              <a:defRPr sz="2800">
                <a:solidFill>
                  <a:srgbClr val="767270"/>
                </a:solidFill>
              </a:defRPr>
            </a:lvl2pPr>
            <a:lvl3pPr>
              <a:defRPr sz="2400">
                <a:solidFill>
                  <a:srgbClr val="767270"/>
                </a:solidFill>
              </a:defRPr>
            </a:lvl3pPr>
            <a:lvl4pPr>
              <a:defRPr sz="2000">
                <a:solidFill>
                  <a:srgbClr val="767270"/>
                </a:solidFill>
              </a:defRPr>
            </a:lvl4pPr>
            <a:lvl5pPr>
              <a:defRPr sz="2000">
                <a:solidFill>
                  <a:srgbClr val="76727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7672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C3BD-A7A3-4F26-B6B3-33468D63C866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" y="-20332"/>
            <a:ext cx="122494" cy="687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94" y="6362738"/>
            <a:ext cx="1296144" cy="4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1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E6E9-6CE6-4309-BA2E-C444C6C64A87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" y="-20332"/>
            <a:ext cx="122494" cy="687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94" y="6362738"/>
            <a:ext cx="1296144" cy="4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288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A418-3E19-4045-AF27-2515014E6B28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Projektgruppe Stadtmarketing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41AEC-BF34-49DD-9C85-8D77DB6180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37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F81B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76727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76727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6727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76727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7672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bernburg.de/rathaus-buergerservice/satzungen/?filter=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 smtClean="0"/>
              <a:t>Vereinsförderrichtlinien</a:t>
            </a:r>
            <a:br>
              <a:rPr lang="de-DE" sz="4000" dirty="0" smtClean="0"/>
            </a:br>
            <a:r>
              <a:rPr lang="de-DE" sz="4000" u="sng" dirty="0" smtClean="0"/>
              <a:t>Auszug</a:t>
            </a:r>
            <a:r>
              <a:rPr lang="de-DE" sz="4000" dirty="0" smtClean="0"/>
              <a:t> aus den wichtigsten Regelungen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18. November 2021</a:t>
            </a:r>
          </a:p>
          <a:p>
            <a:r>
              <a:rPr lang="de-DE" dirty="0" smtClean="0"/>
              <a:t>Christopher Jany, 2. Bürgermeister, Stadt Obernburg a. Main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4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Investitionszuschüsse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Förderhöhe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10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16926" t="28300" r="54725" b="37400"/>
          <a:stretch/>
        </p:blipFill>
        <p:spPr>
          <a:xfrm>
            <a:off x="911424" y="2127584"/>
            <a:ext cx="5616624" cy="3822425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6456040" y="1628800"/>
            <a:ext cx="51263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7672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76727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672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76727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7672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r>
              <a:rPr lang="de-DE" dirty="0" smtClean="0"/>
              <a:t>Ab </a:t>
            </a:r>
            <a:r>
              <a:rPr lang="de-DE" dirty="0"/>
              <a:t>250.000 </a:t>
            </a:r>
            <a:r>
              <a:rPr lang="de-DE" dirty="0" smtClean="0"/>
              <a:t>EUR Zuschuss </a:t>
            </a:r>
            <a:r>
              <a:rPr lang="de-DE" dirty="0"/>
              <a:t>bis zu 15 % der </a:t>
            </a:r>
            <a:r>
              <a:rPr lang="de-DE" dirty="0" smtClean="0"/>
              <a:t>förder-fähigen Kosten möglich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AC2D2AD9-550A-4249-A14A-20EDFFC946A7}" type="datetime1">
              <a:rPr lang="de-DE" smtClean="0"/>
              <a:t>24.01.2023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4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Hinweise zur Antragsstellung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Ansprechpartner </a:t>
            </a:r>
            <a:r>
              <a:rPr lang="de-DE" dirty="0" smtClean="0"/>
              <a:t>in der Stadtverwaltung: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Benjamin Ried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06022 – 6191-13</a:t>
            </a:r>
            <a:r>
              <a:rPr lang="de-DE" smtClean="0"/>
              <a:t>, </a:t>
            </a:r>
            <a:r>
              <a:rPr lang="de-DE" smtClean="0"/>
              <a:t>benjamin.ried@obernburg.de </a:t>
            </a:r>
            <a:endParaRPr lang="de-DE" dirty="0" smtClean="0"/>
          </a:p>
          <a:p>
            <a:r>
              <a:rPr lang="de-DE" dirty="0" smtClean="0"/>
              <a:t>Grundsätzlich formlose Antragsstellung (Ausnahme: Formblatt für Ensembleleiter-/Dirigentenzuschuss)</a:t>
            </a:r>
          </a:p>
          <a:p>
            <a:r>
              <a:rPr lang="de-DE" dirty="0" smtClean="0"/>
              <a:t>Frühzeitige Antragsstellung (siehe Angaben auf vorherigen Seiten)</a:t>
            </a:r>
          </a:p>
          <a:p>
            <a:r>
              <a:rPr lang="de-DE" dirty="0" smtClean="0"/>
              <a:t>Aufbereitete Mitgliederzahlen (Mitglieder gesamt, Mitglieder unter 18 Jahren)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2AD9-550A-4249-A14A-20EDFFC946A7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94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Aktuellste Fassung auf unserer Homepage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2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5113" t="3100" r="7870" b="16400"/>
          <a:stretch/>
        </p:blipFill>
        <p:spPr>
          <a:xfrm>
            <a:off x="1623045" y="1370014"/>
            <a:ext cx="9009459" cy="468818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659722" y="2780928"/>
            <a:ext cx="93610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  <a:hlinkClick r:id="rId4"/>
              </a:rPr>
              <a:t>Link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AC2D2AD9-550A-4249-A14A-20EDFFC946A7}" type="datetime1">
              <a:rPr lang="de-DE" smtClean="0"/>
              <a:t>24.01.2023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66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Empfängerkreis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Gemeinnützige Vereine (auch nicht-eingetragene)</a:t>
            </a:r>
          </a:p>
          <a:p>
            <a:r>
              <a:rPr lang="de-DE" dirty="0" smtClean="0"/>
              <a:t>Sitz in Obernburg bzw. selbständige örtliche Organisation</a:t>
            </a:r>
          </a:p>
          <a:p>
            <a:r>
              <a:rPr lang="de-DE" dirty="0" smtClean="0"/>
              <a:t>Geordnete finanzielle Verhältnisse</a:t>
            </a:r>
          </a:p>
          <a:p>
            <a:r>
              <a:rPr lang="de-DE" dirty="0" smtClean="0"/>
              <a:t>Mindestbeitrag von 12 EUR /Jahr</a:t>
            </a:r>
          </a:p>
          <a:p>
            <a:r>
              <a:rPr lang="de-DE" u="sng" dirty="0" smtClean="0"/>
              <a:t>Nicht</a:t>
            </a:r>
            <a:r>
              <a:rPr lang="de-DE" dirty="0" smtClean="0"/>
              <a:t>: Partei, Wählervereinigung (oder deren AG), Arbeitskreise, Abteilungen oder Jugendorganisationen von Vereinen, Fördervereine, Schul- bzw. Kita-Trägervereine</a:t>
            </a:r>
          </a:p>
          <a:p>
            <a:r>
              <a:rPr lang="de-DE" dirty="0" smtClean="0"/>
              <a:t>Definitionen: Mitglied = stimmberechtigtes Mitglied, Jugendliche Mitglieder = Mitglieder U18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AC2D2AD9-550A-4249-A14A-20EDFFC946A7}" type="datetime1">
              <a:rPr lang="de-DE" smtClean="0"/>
              <a:t>24.01.2023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2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Laufende Zuschüsse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Jahresförderung (Anträge bis 01.11., Mitgliederstichtag: 01.01.)</a:t>
            </a:r>
          </a:p>
          <a:p>
            <a:pPr lvl="1"/>
            <a:r>
              <a:rPr lang="de-DE" dirty="0" smtClean="0"/>
              <a:t>Sockelbetrag 50/100/150/200 EUR, je nach Mitgliederanzahl</a:t>
            </a:r>
          </a:p>
          <a:p>
            <a:pPr lvl="1"/>
            <a:r>
              <a:rPr lang="de-DE" dirty="0" smtClean="0"/>
              <a:t>10 EUR je Mitglied U18</a:t>
            </a:r>
          </a:p>
          <a:p>
            <a:r>
              <a:rPr lang="de-DE" dirty="0" smtClean="0"/>
              <a:t>Übungsleiterzuschuss (nach Erhalt des LRA-Förderbescheids)</a:t>
            </a:r>
          </a:p>
          <a:p>
            <a:pPr lvl="1"/>
            <a:r>
              <a:rPr lang="de-DE" dirty="0" smtClean="0"/>
              <a:t>Verdopplung des staatlichen Betrags durch Landkreis und Stadt</a:t>
            </a:r>
          </a:p>
          <a:p>
            <a:pPr lvl="1"/>
            <a:r>
              <a:rPr lang="de-DE" dirty="0" smtClean="0"/>
              <a:t>Automatische Info an das LRA, sobald Stadt Zuschuss gewährt</a:t>
            </a:r>
          </a:p>
          <a:p>
            <a:r>
              <a:rPr lang="de-DE" dirty="0" smtClean="0"/>
              <a:t>Ensembleleiter/Dirigentenzuschuss (vorzugsweise im Januar für zurückliegendes Jahr, per Formular)</a:t>
            </a:r>
          </a:p>
          <a:p>
            <a:pPr lvl="1"/>
            <a:r>
              <a:rPr lang="de-DE" dirty="0" smtClean="0"/>
              <a:t>2,50 EUR je Ensembleleiterstunde, max. 200 Stunden je Dirigent, max. 1.000 EUR je Verein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AC2D2AD9-550A-4249-A14A-20EDFFC946A7}" type="datetime1">
              <a:rPr lang="de-DE" smtClean="0"/>
              <a:t>24.01.2023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62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Formular für Ensembleleiter-/Dirigentenzuschuss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56040" y="1628800"/>
            <a:ext cx="5126360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Erhältlich bei der Stadtverwaltung (Tina Zöller)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5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9919" t="21301" r="29525" b="17800"/>
          <a:stretch/>
        </p:blipFill>
        <p:spPr>
          <a:xfrm>
            <a:off x="609600" y="1370013"/>
            <a:ext cx="5558408" cy="4694966"/>
          </a:xfrm>
          <a:prstGeom prst="rect">
            <a:avLst/>
          </a:prstGeom>
        </p:spPr>
      </p:pic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AC2D2AD9-550A-4249-A14A-20EDFFC946A7}" type="datetime1">
              <a:rPr lang="de-DE" smtClean="0"/>
              <a:t>24.01.2023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1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Laufende Zuschüsse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Veranstaltungsförderung</a:t>
            </a:r>
          </a:p>
          <a:p>
            <a:pPr lvl="1"/>
            <a:r>
              <a:rPr lang="de-DE" dirty="0"/>
              <a:t>kostenfreie Überlassung einer </a:t>
            </a:r>
            <a:r>
              <a:rPr lang="de-DE" dirty="0" smtClean="0"/>
              <a:t>Liegenschaft für eine Veranstaltung pro Jahr, kostenfreie </a:t>
            </a:r>
            <a:r>
              <a:rPr lang="de-DE" dirty="0"/>
              <a:t>Überlassung </a:t>
            </a:r>
            <a:r>
              <a:rPr lang="de-DE" dirty="0" smtClean="0"/>
              <a:t>von </a:t>
            </a:r>
            <a:r>
              <a:rPr lang="de-DE" dirty="0"/>
              <a:t>städtischen Mietgegenständen wie Podien, Fahnen, Rednerpulte, </a:t>
            </a:r>
            <a:r>
              <a:rPr lang="de-DE" dirty="0" smtClean="0"/>
              <a:t>Verkehrsschilder, </a:t>
            </a:r>
            <a:r>
              <a:rPr lang="de-DE" dirty="0"/>
              <a:t>Einsätze des Bauhofs zu vergünstigten Sätzen (Personal, </a:t>
            </a:r>
            <a:r>
              <a:rPr lang="de-DE" dirty="0" smtClean="0"/>
              <a:t>Fahrzeuge)</a:t>
            </a:r>
            <a:endParaRPr lang="de-DE" dirty="0"/>
          </a:p>
          <a:p>
            <a:r>
              <a:rPr lang="de-DE" dirty="0" smtClean="0"/>
              <a:t>Jubiläumszuschuss</a:t>
            </a:r>
          </a:p>
          <a:p>
            <a:pPr lvl="1"/>
            <a:r>
              <a:rPr lang="de-DE" dirty="0" smtClean="0"/>
              <a:t>Vereinsjubiläen, die durch 25 teilbar sind, 5 EUR pro Jahr, max. 500 EUR, bei Feier im festlichen Rahmen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AC2D2AD9-550A-4249-A14A-20EDFFC946A7}" type="datetime1">
              <a:rPr lang="de-DE" smtClean="0"/>
              <a:t>24.01.2023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0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Zurverfügungstellung von Liegenschaften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Regelmäßige Belegung (Übungsstunden, Proben)</a:t>
            </a:r>
          </a:p>
          <a:p>
            <a:pPr lvl="1"/>
            <a:r>
              <a:rPr lang="de-DE" dirty="0" smtClean="0"/>
              <a:t>Abrechnung nach tatsächlichen Benutzungsstunden zwischen 2,00 und 5,00 EUR je Stunde (je nach Liegenschaftsgröße)</a:t>
            </a:r>
          </a:p>
          <a:p>
            <a:pPr lvl="1"/>
            <a:r>
              <a:rPr lang="de-DE" dirty="0" smtClean="0"/>
              <a:t>Sondervereinbarungen bei mehr als 1.000 Nutzungsstunden/Jahr</a:t>
            </a:r>
            <a:endParaRPr lang="de-DE" dirty="0"/>
          </a:p>
          <a:p>
            <a:r>
              <a:rPr lang="de-DE" dirty="0" smtClean="0"/>
              <a:t>Veranstaltungen</a:t>
            </a:r>
          </a:p>
          <a:p>
            <a:pPr lvl="1"/>
            <a:r>
              <a:rPr lang="de-DE" dirty="0" smtClean="0"/>
              <a:t>Vergünstigte Konditionen für Veranstaltungen (ohne Eintrittsgeld) zwischen 15 und 150 EUR </a:t>
            </a:r>
            <a:r>
              <a:rPr lang="de-DE" dirty="0"/>
              <a:t>(je nach Liegenschaftsgröße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AC2D2AD9-550A-4249-A14A-20EDFFC946A7}" type="datetime1">
              <a:rPr lang="de-DE" smtClean="0"/>
              <a:t>24.01.2023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9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Investitionszuschüsse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Förderarten</a:t>
            </a:r>
          </a:p>
          <a:p>
            <a:pPr lvl="1"/>
            <a:r>
              <a:rPr lang="de-DE" dirty="0"/>
              <a:t>Zuschüsse zum Neubau, zur Erweiterung oder Instandsetzung von Anlagen oder Gebäuden (kein laufender Unterhalt) die den Vereinszielen dienen (keine wirtschaftliche Betätigung, Verpachtung Vermietung, o.ä.)</a:t>
            </a:r>
          </a:p>
          <a:p>
            <a:pPr lvl="1"/>
            <a:r>
              <a:rPr lang="de-DE" dirty="0"/>
              <a:t>Zuschüsse für Beschaffung von Sport-Großgeräten, Musikinstrumenten (über den laufenden Bedarf hinaus und dem Verein </a:t>
            </a:r>
            <a:r>
              <a:rPr lang="de-DE" dirty="0" smtClean="0"/>
              <a:t>finanziell alleine </a:t>
            </a:r>
            <a:r>
              <a:rPr lang="de-DE" dirty="0"/>
              <a:t>nicht zumutbar) bei wesentlicher Bedeutung der Beschaffung für die Repräsentation der </a:t>
            </a:r>
            <a:r>
              <a:rPr lang="de-DE" dirty="0" smtClean="0"/>
              <a:t>Stadt</a:t>
            </a:r>
          </a:p>
          <a:p>
            <a:pPr lvl="1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AC2D2AD9-550A-4249-A14A-20EDFFC946A7}" type="datetime1">
              <a:rPr lang="de-DE" smtClean="0"/>
              <a:t>24.01.2023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1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Investitionszuschüsse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Fördervoraussetzungen</a:t>
            </a:r>
          </a:p>
          <a:p>
            <a:pPr lvl="1"/>
            <a:r>
              <a:rPr lang="de-DE" dirty="0" smtClean="0"/>
              <a:t>Antragsstellung </a:t>
            </a:r>
            <a:r>
              <a:rPr lang="de-DE" u="sng" dirty="0" smtClean="0"/>
              <a:t>vor</a:t>
            </a:r>
            <a:r>
              <a:rPr lang="de-DE" dirty="0" smtClean="0"/>
              <a:t> Maßnahmenbeginn</a:t>
            </a:r>
          </a:p>
          <a:p>
            <a:pPr lvl="1"/>
            <a:r>
              <a:rPr lang="de-DE" dirty="0" smtClean="0"/>
              <a:t>Eigenfinanzierungsanteil von 20% (bei Bauten) bzw. 35% bei sonstigen Beschaffungen (Eigenleistung durch Vereinsmitglieder werden mit 11 EUR pro Einsatzstunde berücksichtigt)</a:t>
            </a:r>
          </a:p>
          <a:p>
            <a:pPr lvl="1"/>
            <a:r>
              <a:rPr lang="de-DE" dirty="0" smtClean="0"/>
              <a:t>Förderfähige Maßnahme nach Zuschussrichtlinien des BLSV, BSSB, oder ähnlichen Landesverbänden</a:t>
            </a:r>
          </a:p>
          <a:p>
            <a:pPr lvl="1"/>
            <a:r>
              <a:rPr lang="de-DE" dirty="0" smtClean="0"/>
              <a:t>Zweckbindungsfrist: 15 Jahre</a:t>
            </a:r>
          </a:p>
          <a:p>
            <a:pPr lvl="1"/>
            <a:r>
              <a:rPr lang="de-DE" dirty="0" smtClean="0"/>
              <a:t>Weitere Fördervoraussetzungen und Verfahren (Antrag bis 01.11. für Folgejahr) siehe Richtlinie</a:t>
            </a:r>
          </a:p>
          <a:p>
            <a:pPr lvl="1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AEC-BF34-49DD-9C85-8D77DB61804A}" type="slidenum">
              <a:rPr lang="de-DE" smtClean="0"/>
              <a:t>9</a:t>
            </a:fld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AC2D2AD9-550A-4249-A14A-20EDFFC946A7}" type="datetime1">
              <a:rPr lang="de-DE" smtClean="0"/>
              <a:t>24.01.2023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1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chemeClr val="accent1">
              <a:lumMod val="60000"/>
              <a:lumOff val="40000"/>
            </a:schemeClr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609</Words>
  <Application>Microsoft Office PowerPoint</Application>
  <PresentationFormat>Breitbild</PresentationFormat>
  <Paragraphs>91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Larissa</vt:lpstr>
      <vt:lpstr>Vereinsförderrichtlinien Auszug aus den wichtigsten Regelungen</vt:lpstr>
      <vt:lpstr>Aktuellste Fassung auf unserer Homepage</vt:lpstr>
      <vt:lpstr>Empfängerkreis</vt:lpstr>
      <vt:lpstr>Laufende Zuschüsse</vt:lpstr>
      <vt:lpstr>Formular für Ensembleleiter-/Dirigentenzuschuss</vt:lpstr>
      <vt:lpstr>Laufende Zuschüsse</vt:lpstr>
      <vt:lpstr>Zurverfügungstellung von Liegenschaften</vt:lpstr>
      <vt:lpstr>Investitionszuschüsse</vt:lpstr>
      <vt:lpstr>Investitionszuschüsse</vt:lpstr>
      <vt:lpstr>Investitionszuschüsse</vt:lpstr>
      <vt:lpstr>Hinweise zur Antragsstellung</vt:lpstr>
    </vt:vector>
  </TitlesOfParts>
  <Company>Stadt Obernburg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Reis Sandra</dc:creator>
  <cp:lastModifiedBy>Ried / Stadt Obernburg</cp:lastModifiedBy>
  <cp:revision>897</cp:revision>
  <cp:lastPrinted>2021-11-18T16:38:02Z</cp:lastPrinted>
  <dcterms:created xsi:type="dcterms:W3CDTF">2014-01-29T10:08:07Z</dcterms:created>
  <dcterms:modified xsi:type="dcterms:W3CDTF">2023-01-24T15:31:30Z</dcterms:modified>
</cp:coreProperties>
</file>