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759" r:id="rId4"/>
  </p:sldMasterIdLst>
  <p:notesMasterIdLst>
    <p:notesMasterId r:id="rId6"/>
  </p:notesMasterIdLst>
  <p:handoutMasterIdLst>
    <p:handoutMasterId r:id="rId7"/>
  </p:handoutMasterIdLst>
  <p:sldIdLst>
    <p:sldId id="260" r:id="rId5"/>
  </p:sldIdLst>
  <p:sldSz cx="12192000" cy="6858000"/>
  <p:notesSz cx="7099300" cy="10234613"/>
  <p:defaultTextStyle>
    <a:defPPr rtl="0"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71A8"/>
    <a:srgbClr val="0675BA"/>
    <a:srgbClr val="91C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31" autoAdjust="0"/>
  </p:normalViewPr>
  <p:slideViewPr>
    <p:cSldViewPr snapToGrid="0">
      <p:cViewPr varScale="1">
        <p:scale>
          <a:sx n="82" d="100"/>
          <a:sy n="82" d="100"/>
        </p:scale>
        <p:origin x="874" y="48"/>
      </p:cViewPr>
      <p:guideLst>
        <p:guide orient="horz" pos="20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40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B4A1C04-ED5B-4E48-953A-0C7851F21A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3508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C568CB-2BC3-4212-9EA1-B26E170F0A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6" y="0"/>
            <a:ext cx="3076363" cy="513508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r">
              <a:defRPr sz="1200"/>
            </a:lvl1pPr>
          </a:lstStyle>
          <a:p>
            <a:fld id="{5B5E7A00-C778-4B1A-9B50-D3F4C021243F}" type="datetime1">
              <a:rPr lang="de-DE" smtClean="0"/>
              <a:t>30.07.2026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5577434-5371-486E-A68B-1B6653222A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721108"/>
            <a:ext cx="3076363" cy="513507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387F7A4-8B00-4F8A-B774-5FF07257F0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6" y="9721108"/>
            <a:ext cx="3076363" cy="513507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r">
              <a:defRPr sz="1200"/>
            </a:lvl1pPr>
          </a:lstStyle>
          <a:p>
            <a:fld id="{480838C9-F54B-4748-8FC4-D44A6F398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5534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3508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l">
              <a:defRPr sz="1200"/>
            </a:lvl1pPr>
          </a:lstStyle>
          <a:p>
            <a:endParaRPr lang="de-DE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6" y="0"/>
            <a:ext cx="3076363" cy="513508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r">
              <a:defRPr sz="1200"/>
            </a:lvl1pPr>
          </a:lstStyle>
          <a:p>
            <a:fld id="{F6DFECD6-CA21-4FCD-A746-8D3D08FA64A3}" type="datetime1">
              <a:rPr lang="de-DE" noProof="0" smtClean="0"/>
              <a:pPr/>
              <a:t>30.07.2026</a:t>
            </a:fld>
            <a:endParaRPr lang="de-DE" noProof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0" tIns="47380" rIns="94760" bIns="47380" rtlCol="0" anchor="ctr"/>
          <a:lstStyle/>
          <a:p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925407"/>
            <a:ext cx="5679440" cy="4029879"/>
          </a:xfrm>
          <a:prstGeom prst="rect">
            <a:avLst/>
          </a:prstGeom>
        </p:spPr>
        <p:txBody>
          <a:bodyPr vert="horz" lIns="94760" tIns="47380" rIns="94760" bIns="47380" rtlCol="0"/>
          <a:lstStyle/>
          <a:p>
            <a:pPr lvl="0" rtl="0"/>
            <a:r>
              <a:rPr lang="de-DE" noProof="0" dirty="0"/>
              <a:t>Textmasterformate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3507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l">
              <a:defRPr sz="1200"/>
            </a:lvl1pPr>
          </a:lstStyle>
          <a:p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6" y="9721108"/>
            <a:ext cx="3076363" cy="513507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r">
              <a:defRPr sz="1200"/>
            </a:lvl1pPr>
          </a:lstStyle>
          <a:p>
            <a:fld id="{BC53C8A0-5A8E-4406-9914-B5902448A0E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945193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53C8A0-5A8E-4406-9914-B5902448A0E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0968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de-DE" noProof="0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75D0475B-A709-43D8-BEBF-CCCEEDC94F08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061645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it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9FC984-5476-4AC4-B86F-2FB810343CD8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886047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ABCA3D-444B-48A7-8494-24692E1FAA4B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899230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de-DE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de-DE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606EB6-30CE-4431-A52A-3033CC31EC0D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672376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iten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3147A8-D005-43BD-8A88-1F3C7A22F033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209593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Visiten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de-DE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de-DE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de-DE" noProof="0"/>
              <a:t>Textmasterformate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72149D-BF44-4397-9ADA-24378E2BDC35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673343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de-DE" noProof="0"/>
              <a:t>Titelmasterformat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de-DE" noProof="0"/>
              <a:t>Textmasterformate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B25570-881C-4D73-BD32-9E29AEA8F118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129956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kaler Textplatzhalt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D9194E-0A87-4477-933A-C927E99DB45E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365416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kaler Titel 1"/>
          <p:cNvSpPr>
            <a:spLocks noGrp="1"/>
          </p:cNvSpPr>
          <p:nvPr>
            <p:ph type="title" orient="vert" hasCustomPrompt="1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DBE7BD-54A9-4B1D-BB18-72DE0F928AD7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90862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2DAB89-595C-4C9F-AA1B-C03C618E30BA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052074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A606E2-7C5D-410F-B50D-2F660945638C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7647884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CFC23B-9AD7-4184-A8A0-7DB7D980B87A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90057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5B0D64-E9A2-4719-A755-2656837325A5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18687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F3AC67-7777-47E9-BC2E-DE597BFA395D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19304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72EBC3-BAA6-4FFC-B3DF-EC77B3237882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555545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67CB02-1936-4B12-9EFD-F0E1BF9AF870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106001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14" name="Bildplatzhalt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AD29AB-853E-41C9-9242-7F3628AF4776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711006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de-DE" noProof="0" dirty="0"/>
              <a:t>Textmasterformate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D2BC9304-B6E5-4847-B244-65C9C5496F24}" type="datetime1">
              <a:rPr lang="de-DE" noProof="0" smtClean="0"/>
              <a:t>30.07.2026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7966EA62-41C5-4F9A-A915-5B0BC739C923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2925180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60" r:id="rId1"/>
    <p:sldLayoutId id="2147484761" r:id="rId2"/>
    <p:sldLayoutId id="2147484762" r:id="rId3"/>
    <p:sldLayoutId id="2147484763" r:id="rId4"/>
    <p:sldLayoutId id="2147484764" r:id="rId5"/>
    <p:sldLayoutId id="2147484765" r:id="rId6"/>
    <p:sldLayoutId id="2147484766" r:id="rId7"/>
    <p:sldLayoutId id="2147484767" r:id="rId8"/>
    <p:sldLayoutId id="2147484768" r:id="rId9"/>
    <p:sldLayoutId id="2147484769" r:id="rId10"/>
    <p:sldLayoutId id="2147484770" r:id="rId11"/>
    <p:sldLayoutId id="2147484771" r:id="rId12"/>
    <p:sldLayoutId id="2147484772" r:id="rId13"/>
    <p:sldLayoutId id="2147484773" r:id="rId14"/>
    <p:sldLayoutId id="2147484774" r:id="rId15"/>
    <p:sldLayoutId id="2147484775" r:id="rId16"/>
    <p:sldLayoutId id="214748477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Bild 132" descr="Hintergrundschattierung">
            <a:extLst>
              <a:ext uri="{FF2B5EF4-FFF2-40B4-BE49-F238E27FC236}">
                <a16:creationId xmlns:a16="http://schemas.microsoft.com/office/drawing/2014/main" id="{4DE6FB9F-89C3-4149-9C4B-8BA9F5CDA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-1602388" y="7276263"/>
            <a:ext cx="12192000" cy="220774"/>
          </a:xfrm>
          <a:prstGeom prst="rect">
            <a:avLst/>
          </a:prstGeom>
        </p:spPr>
      </p:pic>
      <p:sp>
        <p:nvSpPr>
          <p:cNvPr id="53" name="Rechteck 52">
            <a:extLst>
              <a:ext uri="{FF2B5EF4-FFF2-40B4-BE49-F238E27FC236}">
                <a16:creationId xmlns:a16="http://schemas.microsoft.com/office/drawing/2014/main" id="{02547EC1-F8D9-472C-AE9B-A7270627D276}"/>
              </a:ext>
            </a:extLst>
          </p:cNvPr>
          <p:cNvSpPr/>
          <p:nvPr/>
        </p:nvSpPr>
        <p:spPr>
          <a:xfrm>
            <a:off x="1046183" y="2759729"/>
            <a:ext cx="1692000" cy="51090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 SG 1.2 Personal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Marina Berres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N.N. </a:t>
            </a:r>
          </a:p>
        </p:txBody>
      </p:sp>
      <p:sp>
        <p:nvSpPr>
          <p:cNvPr id="80" name="Rechteck 79" descr="dekoratives Element">
            <a:extLst>
              <a:ext uri="{FF2B5EF4-FFF2-40B4-BE49-F238E27FC236}">
                <a16:creationId xmlns:a16="http://schemas.microsoft.com/office/drawing/2014/main" id="{DBD7CA8D-3635-4C1A-A9A1-D1053B519FF7}"/>
              </a:ext>
            </a:extLst>
          </p:cNvPr>
          <p:cNvSpPr/>
          <p:nvPr/>
        </p:nvSpPr>
        <p:spPr>
          <a:xfrm>
            <a:off x="1354085" y="6385235"/>
            <a:ext cx="486599" cy="108000"/>
          </a:xfrm>
          <a:prstGeom prst="rect">
            <a:avLst/>
          </a:prstGeom>
          <a:noFill/>
          <a:ln w="3175">
            <a:noFill/>
          </a:ln>
          <a:effectLst/>
          <a:scene3d>
            <a:camera prst="orthographicFront"/>
            <a:lightRig rig="soft" dir="t"/>
          </a:scene3d>
          <a:sp3d extrusionH="127000" prstMaterial="matte">
            <a:contourClr>
              <a:schemeClr val="tx1">
                <a:lumMod val="50000"/>
                <a:lumOff val="50000"/>
              </a:scheme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" tIns="0" rIns="5715" bIns="0" numCol="1" spcCol="1270" rtlCol="0" anchor="ctr" anchorCtr="0">
            <a:noAutofit/>
            <a:flatTx/>
          </a:bodyPr>
          <a:lstStyle/>
          <a:p>
            <a:pPr defTabSz="400050" rtl="0">
              <a:spcBef>
                <a:spcPct val="0"/>
              </a:spcBef>
              <a:spcAft>
                <a:spcPct val="35000"/>
              </a:spcAft>
            </a:pPr>
            <a:endParaRPr lang="de-DE" sz="700" dirty="0">
              <a:solidFill>
                <a:schemeClr val="tx1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029A321-0399-4DB3-824C-DA4E14750813}"/>
              </a:ext>
            </a:extLst>
          </p:cNvPr>
          <p:cNvSpPr>
            <a:spLocks/>
          </p:cNvSpPr>
          <p:nvPr/>
        </p:nvSpPr>
        <p:spPr>
          <a:xfrm>
            <a:off x="754680" y="1192698"/>
            <a:ext cx="1980000" cy="684000"/>
          </a:xfrm>
          <a:prstGeom prst="rect">
            <a:avLst/>
          </a:prstGeom>
          <a:solidFill>
            <a:srgbClr val="1871A8"/>
          </a:solidFill>
          <a:ln w="3175" cap="rnd" cmpd="sng" algn="ctr">
            <a:solidFill>
              <a:srgbClr val="1871A8"/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Fachbereich 1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Allgemeine Verwaltung und Bürgerservice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Antonia Mann </a:t>
            </a:r>
            <a:endParaRPr lang="de-DE" sz="800" dirty="0">
              <a:solidFill>
                <a:schemeClr val="bg1"/>
              </a:solidFill>
            </a:endParaRP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528EB85-15F8-42A3-98E3-2D8D1CD414EE}"/>
              </a:ext>
            </a:extLst>
          </p:cNvPr>
          <p:cNvSpPr/>
          <p:nvPr/>
        </p:nvSpPr>
        <p:spPr>
          <a:xfrm>
            <a:off x="3283127" y="2011729"/>
            <a:ext cx="1692000" cy="51090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2.1  Haushalt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N.N.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Carina Englert</a:t>
            </a:r>
            <a:endParaRPr lang="de-DE" sz="800" dirty="0">
              <a:solidFill>
                <a:schemeClr val="tx1"/>
              </a:solidFill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56964EBE-33D8-40BB-B16A-3066802FB416}"/>
              </a:ext>
            </a:extLst>
          </p:cNvPr>
          <p:cNvSpPr>
            <a:spLocks/>
          </p:cNvSpPr>
          <p:nvPr/>
        </p:nvSpPr>
        <p:spPr>
          <a:xfrm>
            <a:off x="3009893" y="1197392"/>
            <a:ext cx="1980000" cy="684000"/>
          </a:xfrm>
          <a:prstGeom prst="rect">
            <a:avLst/>
          </a:prstGeom>
          <a:solidFill>
            <a:srgbClr val="1871A8"/>
          </a:solidFill>
          <a:ln w="3175" cap="rnd" cmpd="sng" algn="ctr">
            <a:solidFill>
              <a:srgbClr val="1871A8"/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Fachbereich 2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Städtische Finanzen 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und Vermögen 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N.N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889D3686-F316-4353-8E34-486E47731DEA}"/>
              </a:ext>
            </a:extLst>
          </p:cNvPr>
          <p:cNvSpPr>
            <a:spLocks/>
          </p:cNvSpPr>
          <p:nvPr/>
        </p:nvSpPr>
        <p:spPr>
          <a:xfrm>
            <a:off x="5228568" y="1197392"/>
            <a:ext cx="1980000" cy="684000"/>
          </a:xfrm>
          <a:prstGeom prst="rect">
            <a:avLst/>
          </a:prstGeom>
          <a:solidFill>
            <a:srgbClr val="1871A8"/>
          </a:solidFill>
          <a:ln w="3175" cap="rnd" cmpd="sng" algn="ctr">
            <a:solidFill>
              <a:srgbClr val="1871A8"/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Fachbereich 3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Bauwesen und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Stadtentwicklung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Stefan Brück </a:t>
            </a: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7548452" y="168150"/>
            <a:ext cx="2001295" cy="66479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Sekretariat/ Interner Service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Birgit Lapresa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N.N</a:t>
            </a:r>
            <a:endParaRPr lang="de-DE" sz="800" dirty="0">
              <a:solidFill>
                <a:schemeClr val="tx1"/>
              </a:solidFill>
            </a:endParaRP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Tina Lechermann </a:t>
            </a:r>
          </a:p>
        </p:txBody>
      </p:sp>
      <p:sp>
        <p:nvSpPr>
          <p:cNvPr id="5" name="Ellipse 4" descr="dekoratives Element">
            <a:extLst>
              <a:ext uri="{FF2B5EF4-FFF2-40B4-BE49-F238E27FC236}">
                <a16:creationId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06391" y="2978990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sz="800"/>
          </a:p>
        </p:txBody>
      </p:sp>
      <p:sp>
        <p:nvSpPr>
          <p:cNvPr id="94" name="Ellipse 93" descr="dekoratives Element">
            <a:extLst>
              <a:ext uri="{FF2B5EF4-FFF2-40B4-BE49-F238E27FC236}">
                <a16:creationId xmlns:a16="http://schemas.microsoft.com/office/drawing/2014/main" id="{BC24AD9F-130E-4ECB-9C70-2B3233EBF4A4}"/>
              </a:ext>
            </a:extLst>
          </p:cNvPr>
          <p:cNvSpPr/>
          <p:nvPr/>
        </p:nvSpPr>
        <p:spPr>
          <a:xfrm>
            <a:off x="10371083" y="2978990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sz="80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5138568" y="77438"/>
            <a:ext cx="2160000" cy="929484"/>
          </a:xfrm>
          <a:prstGeom prst="rect">
            <a:avLst/>
          </a:prstGeom>
          <a:solidFill>
            <a:srgbClr val="1871A8"/>
          </a:solidFill>
          <a:ln w="12700" cap="rnd" cmpd="sng" algn="ctr">
            <a:solidFill>
              <a:srgbClr val="1871A8"/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50" b="1" dirty="0">
                <a:solidFill>
                  <a:schemeClr val="bg1"/>
                </a:solidFill>
              </a:rPr>
              <a:t>1.Bürgermeister</a:t>
            </a:r>
            <a:r>
              <a:rPr lang="de-DE" sz="1050" dirty="0">
                <a:solidFill>
                  <a:schemeClr val="bg1"/>
                </a:solidFill>
              </a:rPr>
              <a:t>: Nikolaus Volland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50" b="1" dirty="0">
                <a:solidFill>
                  <a:schemeClr val="bg1"/>
                </a:solidFill>
              </a:rPr>
              <a:t>       Stellvertreter: 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50" dirty="0">
                <a:solidFill>
                  <a:schemeClr val="bg1"/>
                </a:solidFill>
              </a:rPr>
              <a:t>                        2.BM Christopher Jany</a:t>
            </a:r>
          </a:p>
          <a:p>
            <a:pPr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50" dirty="0">
                <a:solidFill>
                  <a:schemeClr val="bg1"/>
                </a:solidFill>
              </a:rPr>
              <a:t>                        3.</a:t>
            </a:r>
            <a:r>
              <a:rPr lang="de-DE" sz="1050">
                <a:solidFill>
                  <a:schemeClr val="bg1"/>
                </a:solidFill>
              </a:rPr>
              <a:t>BM Emely </a:t>
            </a:r>
            <a:r>
              <a:rPr lang="de-DE" sz="1050" dirty="0">
                <a:solidFill>
                  <a:schemeClr val="bg1"/>
                </a:solidFill>
              </a:rPr>
              <a:t>Stahl </a:t>
            </a:r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F63E54AC-1CB7-43BF-B0A4-82DE6FEB1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549900"/>
            <a:ext cx="85961" cy="85961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sz="800"/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76D3D17E-1BD2-4742-8BB0-22CE4C250747}"/>
              </a:ext>
            </a:extLst>
          </p:cNvPr>
          <p:cNvSpPr/>
          <p:nvPr/>
        </p:nvSpPr>
        <p:spPr>
          <a:xfrm>
            <a:off x="1042678" y="3555298"/>
            <a:ext cx="1692000" cy="51090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/>
              <a:t>SG 1.3 Iuk, Digitalisierung 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Mario Wenzel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Natascha Puhl </a:t>
            </a: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622B659D-5A93-4AFB-9BB8-744D6DBDB96B}"/>
              </a:ext>
            </a:extLst>
          </p:cNvPr>
          <p:cNvSpPr/>
          <p:nvPr/>
        </p:nvSpPr>
        <p:spPr>
          <a:xfrm>
            <a:off x="1042678" y="4199233"/>
            <a:ext cx="1692000" cy="123726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1.4 Bürgerservice, Standesamt, Ordnungsamt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Theresa Reis</a:t>
            </a:r>
            <a:r>
              <a:rPr lang="de-DE" sz="800" dirty="0">
                <a:solidFill>
                  <a:schemeClr val="tx1"/>
                </a:solidFill>
              </a:rPr>
              <a:t>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Bianca Gerner</a:t>
            </a:r>
            <a:endParaRPr lang="de-DE" sz="800" dirty="0">
              <a:solidFill>
                <a:schemeClr val="tx1"/>
              </a:solidFill>
            </a:endParaRP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Martin Roos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Lara Berberich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N.N. </a:t>
            </a:r>
            <a:endParaRPr lang="de-DE" sz="800" dirty="0">
              <a:solidFill>
                <a:schemeClr val="tx1"/>
              </a:solidFill>
            </a:endParaRP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N.N.</a:t>
            </a:r>
            <a:endParaRPr lang="de-DE" sz="800" dirty="0"/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CFF5ED6F-143B-4B8C-83B1-43BED349ABD1}"/>
              </a:ext>
            </a:extLst>
          </p:cNvPr>
          <p:cNvSpPr/>
          <p:nvPr/>
        </p:nvSpPr>
        <p:spPr>
          <a:xfrm>
            <a:off x="1042678" y="1995260"/>
            <a:ext cx="1692000" cy="62170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/>
              <a:t>SG 1.1 Allgemeine Verwaltung, Ortsrecht, Satzungen, Verträge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Antonia Mann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Nadine Kroner</a:t>
            </a:r>
          </a:p>
        </p:txBody>
      </p:sp>
      <p:sp>
        <p:nvSpPr>
          <p:cNvPr id="88" name="Rechteck 87">
            <a:extLst>
              <a:ext uri="{FF2B5EF4-FFF2-40B4-BE49-F238E27FC236}">
                <a16:creationId xmlns:a16="http://schemas.microsoft.com/office/drawing/2014/main" id="{4D94C590-1601-49DC-9003-2EBF86C45064}"/>
              </a:ext>
            </a:extLst>
          </p:cNvPr>
          <p:cNvSpPr/>
          <p:nvPr/>
        </p:nvSpPr>
        <p:spPr>
          <a:xfrm>
            <a:off x="3283127" y="2642671"/>
            <a:ext cx="1692000" cy="51090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2.1 Anordnungswesen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Jeanette Boneberger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Sonja Becker</a:t>
            </a:r>
          </a:p>
        </p:txBody>
      </p:sp>
      <p:sp>
        <p:nvSpPr>
          <p:cNvPr id="92" name="Rechteck 91">
            <a:extLst>
              <a:ext uri="{FF2B5EF4-FFF2-40B4-BE49-F238E27FC236}">
                <a16:creationId xmlns:a16="http://schemas.microsoft.com/office/drawing/2014/main" id="{536749EE-154C-4F6C-BFAB-FA861B439697}"/>
              </a:ext>
            </a:extLst>
          </p:cNvPr>
          <p:cNvSpPr/>
          <p:nvPr/>
        </p:nvSpPr>
        <p:spPr>
          <a:xfrm>
            <a:off x="3283700" y="3289285"/>
            <a:ext cx="1692000" cy="77559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2.3 Steuern, Gebühren, Abgaben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/>
              <a:t>Liegenschaftsverwaltung, Förderwesen</a:t>
            </a:r>
            <a:r>
              <a:rPr lang="de-DE" sz="800" b="1" dirty="0">
                <a:solidFill>
                  <a:schemeClr val="tx1"/>
                </a:solidFill>
              </a:rPr>
              <a:t>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Melanie </a:t>
            </a:r>
            <a:r>
              <a:rPr lang="de-DE" sz="800" dirty="0" err="1"/>
              <a:t>Bretzigheimer</a:t>
            </a:r>
            <a:endParaRPr lang="de-DE" sz="800" dirty="0">
              <a:solidFill>
                <a:schemeClr val="tx1"/>
              </a:solidFill>
            </a:endParaRP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Eliza </a:t>
            </a:r>
            <a:r>
              <a:rPr lang="de-DE" sz="800" dirty="0"/>
              <a:t>G</a:t>
            </a:r>
            <a:r>
              <a:rPr lang="de-DE" sz="800" dirty="0">
                <a:solidFill>
                  <a:schemeClr val="tx1"/>
                </a:solidFill>
              </a:rPr>
              <a:t>eiß</a:t>
            </a:r>
          </a:p>
        </p:txBody>
      </p:sp>
      <p:sp>
        <p:nvSpPr>
          <p:cNvPr id="93" name="Rechteck 92">
            <a:extLst>
              <a:ext uri="{FF2B5EF4-FFF2-40B4-BE49-F238E27FC236}">
                <a16:creationId xmlns:a16="http://schemas.microsoft.com/office/drawing/2014/main" id="{A8E1886D-E94F-4165-A54E-03555089BA44}"/>
              </a:ext>
            </a:extLst>
          </p:cNvPr>
          <p:cNvSpPr/>
          <p:nvPr/>
        </p:nvSpPr>
        <p:spPr>
          <a:xfrm>
            <a:off x="5516568" y="2011729"/>
            <a:ext cx="1692000" cy="108337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/>
              <a:t>SG 3.1 Bauverwaltung, Beitragswesen, 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/>
              <a:t> Bauleitplanung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Stefan Brück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 err="1"/>
              <a:t>Irem</a:t>
            </a:r>
            <a:r>
              <a:rPr lang="de-DE" sz="800" dirty="0"/>
              <a:t> Zeybek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Natalie Gernhart-Rollmann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Esra Hummel</a:t>
            </a:r>
          </a:p>
        </p:txBody>
      </p:sp>
      <p:sp>
        <p:nvSpPr>
          <p:cNvPr id="101" name="Rechteck 100">
            <a:extLst>
              <a:ext uri="{FF2B5EF4-FFF2-40B4-BE49-F238E27FC236}">
                <a16:creationId xmlns:a16="http://schemas.microsoft.com/office/drawing/2014/main" id="{0D76C007-615A-470F-BD4D-B1C2F0369132}"/>
              </a:ext>
            </a:extLst>
          </p:cNvPr>
          <p:cNvSpPr/>
          <p:nvPr/>
        </p:nvSpPr>
        <p:spPr>
          <a:xfrm>
            <a:off x="5524302" y="3223627"/>
            <a:ext cx="1692001" cy="35702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3.2 Gebäudemanagement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Andreas Becker</a:t>
            </a:r>
          </a:p>
        </p:txBody>
      </p:sp>
      <p:sp>
        <p:nvSpPr>
          <p:cNvPr id="102" name="Rechteck 101">
            <a:extLst>
              <a:ext uri="{FF2B5EF4-FFF2-40B4-BE49-F238E27FC236}">
                <a16:creationId xmlns:a16="http://schemas.microsoft.com/office/drawing/2014/main" id="{21745C15-67B4-46D8-A844-3B860F4B2CAC}"/>
              </a:ext>
            </a:extLst>
          </p:cNvPr>
          <p:cNvSpPr/>
          <p:nvPr/>
        </p:nvSpPr>
        <p:spPr>
          <a:xfrm>
            <a:off x="5516568" y="4932337"/>
            <a:ext cx="1692000" cy="97257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3.4 Bauhof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Sebastian Schmitt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Heike Becker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N.N.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Thomas Köhler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Gerald Kempf </a:t>
            </a:r>
          </a:p>
        </p:txBody>
      </p:sp>
      <p:sp>
        <p:nvSpPr>
          <p:cNvPr id="103" name="Rechteck 102">
            <a:extLst>
              <a:ext uri="{FF2B5EF4-FFF2-40B4-BE49-F238E27FC236}">
                <a16:creationId xmlns:a16="http://schemas.microsoft.com/office/drawing/2014/main" id="{F0BDE4B1-0571-4FD8-853F-3872EB257392}"/>
              </a:ext>
            </a:extLst>
          </p:cNvPr>
          <p:cNvSpPr/>
          <p:nvPr/>
        </p:nvSpPr>
        <p:spPr>
          <a:xfrm>
            <a:off x="5524302" y="6029203"/>
            <a:ext cx="1692000" cy="35702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3.5 Forstwirtschaft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Tobias Wallrapp</a:t>
            </a:r>
          </a:p>
        </p:txBody>
      </p:sp>
      <p:sp>
        <p:nvSpPr>
          <p:cNvPr id="112" name="Rechteck 111">
            <a:extLst>
              <a:ext uri="{FF2B5EF4-FFF2-40B4-BE49-F238E27FC236}">
                <a16:creationId xmlns:a16="http://schemas.microsoft.com/office/drawing/2014/main" id="{E1188C7D-1910-4A5F-9BE2-A5E4DDFC7E27}"/>
              </a:ext>
            </a:extLst>
          </p:cNvPr>
          <p:cNvSpPr/>
          <p:nvPr/>
        </p:nvSpPr>
        <p:spPr>
          <a:xfrm>
            <a:off x="8201172" y="2876682"/>
            <a:ext cx="1260000" cy="35861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KiTa Abenteuerhaus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Katja Roth</a:t>
            </a:r>
          </a:p>
        </p:txBody>
      </p:sp>
      <p:sp>
        <p:nvSpPr>
          <p:cNvPr id="113" name="Rechteck 112">
            <a:extLst>
              <a:ext uri="{FF2B5EF4-FFF2-40B4-BE49-F238E27FC236}">
                <a16:creationId xmlns:a16="http://schemas.microsoft.com/office/drawing/2014/main" id="{6C4F893D-BE8A-47F8-88AD-F7B7C9E8E9DD}"/>
              </a:ext>
            </a:extLst>
          </p:cNvPr>
          <p:cNvSpPr/>
          <p:nvPr/>
        </p:nvSpPr>
        <p:spPr>
          <a:xfrm>
            <a:off x="8204707" y="3310830"/>
            <a:ext cx="1260000" cy="46782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KiTa Altstadt und Krippe Stiftshof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Stefanie Prangenberg</a:t>
            </a:r>
          </a:p>
        </p:txBody>
      </p:sp>
      <p:sp>
        <p:nvSpPr>
          <p:cNvPr id="114" name="Rechteck 113">
            <a:extLst>
              <a:ext uri="{FF2B5EF4-FFF2-40B4-BE49-F238E27FC236}">
                <a16:creationId xmlns:a16="http://schemas.microsoft.com/office/drawing/2014/main" id="{191E83C8-D4BE-4F8F-B430-7946641EAF26}"/>
              </a:ext>
            </a:extLst>
          </p:cNvPr>
          <p:cNvSpPr/>
          <p:nvPr/>
        </p:nvSpPr>
        <p:spPr>
          <a:xfrm>
            <a:off x="8204707" y="3854771"/>
            <a:ext cx="1260000" cy="46782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KiTa Sonnenhügel und Waldwichtel  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Janina Scholz-Fritzsche</a:t>
            </a:r>
          </a:p>
        </p:txBody>
      </p:sp>
      <p:sp>
        <p:nvSpPr>
          <p:cNvPr id="115" name="Rechteck 114">
            <a:extLst>
              <a:ext uri="{FF2B5EF4-FFF2-40B4-BE49-F238E27FC236}">
                <a16:creationId xmlns:a16="http://schemas.microsoft.com/office/drawing/2014/main" id="{3E2A4C67-2BF0-46AA-8063-1350D88019DA}"/>
              </a:ext>
            </a:extLst>
          </p:cNvPr>
          <p:cNvSpPr/>
          <p:nvPr/>
        </p:nvSpPr>
        <p:spPr>
          <a:xfrm>
            <a:off x="7765322" y="4428300"/>
            <a:ext cx="1692000" cy="62170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4.2 Jugendpflege, Jugendzentrum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David Klimmer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Lena Giegerich </a:t>
            </a:r>
            <a:endParaRPr lang="de-DE" sz="800" dirty="0">
              <a:solidFill>
                <a:schemeClr val="tx1"/>
              </a:solidFill>
            </a:endParaRPr>
          </a:p>
        </p:txBody>
      </p:sp>
      <p:sp>
        <p:nvSpPr>
          <p:cNvPr id="116" name="Rechteck 115">
            <a:extLst>
              <a:ext uri="{FF2B5EF4-FFF2-40B4-BE49-F238E27FC236}">
                <a16:creationId xmlns:a16="http://schemas.microsoft.com/office/drawing/2014/main" id="{60D4253C-39E3-4455-AA59-DBD528F66F6F}"/>
              </a:ext>
            </a:extLst>
          </p:cNvPr>
          <p:cNvSpPr/>
          <p:nvPr/>
        </p:nvSpPr>
        <p:spPr>
          <a:xfrm>
            <a:off x="7757937" y="5009158"/>
            <a:ext cx="1706770" cy="46782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4.3 Gemeinwesenarbeit, Integration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Lena Giegerich</a:t>
            </a:r>
          </a:p>
        </p:txBody>
      </p:sp>
      <p:sp>
        <p:nvSpPr>
          <p:cNvPr id="117" name="Rechteck 116">
            <a:extLst>
              <a:ext uri="{FF2B5EF4-FFF2-40B4-BE49-F238E27FC236}">
                <a16:creationId xmlns:a16="http://schemas.microsoft.com/office/drawing/2014/main" id="{2E772C24-C8FE-4239-9915-8C251632122F}"/>
              </a:ext>
            </a:extLst>
          </p:cNvPr>
          <p:cNvSpPr/>
          <p:nvPr/>
        </p:nvSpPr>
        <p:spPr>
          <a:xfrm>
            <a:off x="7757937" y="5591751"/>
            <a:ext cx="1706770" cy="35702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4.4 Römermuseum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Eric Erfurth</a:t>
            </a:r>
          </a:p>
        </p:txBody>
      </p:sp>
      <p:sp>
        <p:nvSpPr>
          <p:cNvPr id="119" name="Rechteck 118">
            <a:extLst>
              <a:ext uri="{FF2B5EF4-FFF2-40B4-BE49-F238E27FC236}">
                <a16:creationId xmlns:a16="http://schemas.microsoft.com/office/drawing/2014/main" id="{2137C387-014D-4D6B-90F0-7A446270AEB5}"/>
              </a:ext>
            </a:extLst>
          </p:cNvPr>
          <p:cNvSpPr/>
          <p:nvPr/>
        </p:nvSpPr>
        <p:spPr>
          <a:xfrm>
            <a:off x="7772707" y="6087483"/>
            <a:ext cx="1692000" cy="35702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4.5 Stadtbücherei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Barbara Hohm </a:t>
            </a:r>
          </a:p>
        </p:txBody>
      </p:sp>
      <p:sp>
        <p:nvSpPr>
          <p:cNvPr id="120" name="Rechteck 119">
            <a:extLst>
              <a:ext uri="{FF2B5EF4-FFF2-40B4-BE49-F238E27FC236}">
                <a16:creationId xmlns:a16="http://schemas.microsoft.com/office/drawing/2014/main" id="{6A1B3AA7-37A1-401A-9861-7815500DD1D0}"/>
              </a:ext>
            </a:extLst>
          </p:cNvPr>
          <p:cNvSpPr/>
          <p:nvPr/>
        </p:nvSpPr>
        <p:spPr>
          <a:xfrm>
            <a:off x="7648263" y="2014328"/>
            <a:ext cx="1816444" cy="77559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/>
              <a:t>SG 4.1 Verwaltung  Kindertageseinrichtungen / Schulen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Julia Krause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Svenja Büttner</a:t>
            </a:r>
            <a:endParaRPr lang="de-DE" sz="800" b="1" dirty="0"/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Inge Wohlrab </a:t>
            </a:r>
          </a:p>
        </p:txBody>
      </p:sp>
      <p:sp>
        <p:nvSpPr>
          <p:cNvPr id="121" name="Rechteck 120">
            <a:extLst>
              <a:ext uri="{FF2B5EF4-FFF2-40B4-BE49-F238E27FC236}">
                <a16:creationId xmlns:a16="http://schemas.microsoft.com/office/drawing/2014/main" id="{67CAA03F-936F-49FD-9544-CED56B44FDDC}"/>
              </a:ext>
            </a:extLst>
          </p:cNvPr>
          <p:cNvSpPr/>
          <p:nvPr/>
        </p:nvSpPr>
        <p:spPr>
          <a:xfrm>
            <a:off x="9983997" y="2014433"/>
            <a:ext cx="1692000" cy="77559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5.1  Veranstaltungen, Kulturförderung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Matthias Kraus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Sarah Muylkens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Inge Wohlrab </a:t>
            </a:r>
            <a:endParaRPr lang="de-DE" sz="800" dirty="0">
              <a:solidFill>
                <a:schemeClr val="tx1"/>
              </a:solidFill>
            </a:endParaRPr>
          </a:p>
        </p:txBody>
      </p:sp>
      <p:sp>
        <p:nvSpPr>
          <p:cNvPr id="122" name="Rechteck 121">
            <a:extLst>
              <a:ext uri="{FF2B5EF4-FFF2-40B4-BE49-F238E27FC236}">
                <a16:creationId xmlns:a16="http://schemas.microsoft.com/office/drawing/2014/main" id="{E689451C-57FF-42DF-95CB-0194057D723A}"/>
              </a:ext>
            </a:extLst>
          </p:cNvPr>
          <p:cNvSpPr/>
          <p:nvPr/>
        </p:nvSpPr>
        <p:spPr>
          <a:xfrm>
            <a:off x="9983997" y="2898125"/>
            <a:ext cx="1692000" cy="46782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5.2 StadtMarketing, Corp. Identity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Matthias Kraus</a:t>
            </a:r>
          </a:p>
        </p:txBody>
      </p:sp>
      <p:sp>
        <p:nvSpPr>
          <p:cNvPr id="123" name="Rechteck 122">
            <a:extLst>
              <a:ext uri="{FF2B5EF4-FFF2-40B4-BE49-F238E27FC236}">
                <a16:creationId xmlns:a16="http://schemas.microsoft.com/office/drawing/2014/main" id="{CEF6733D-199A-49F1-9CBA-E064BCFE5E33}"/>
              </a:ext>
            </a:extLst>
          </p:cNvPr>
          <p:cNvSpPr/>
          <p:nvPr/>
        </p:nvSpPr>
        <p:spPr>
          <a:xfrm>
            <a:off x="3291432" y="4209274"/>
            <a:ext cx="1692000" cy="66479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>
                <a:solidFill>
                  <a:schemeClr val="tx1"/>
                </a:solidFill>
              </a:rPr>
              <a:t>SG 2.4 Kasse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Sabine Bischof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Karina Giegerich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>
                <a:solidFill>
                  <a:schemeClr val="tx1"/>
                </a:solidFill>
              </a:rPr>
              <a:t>Lena Schröter</a:t>
            </a:r>
          </a:p>
        </p:txBody>
      </p:sp>
      <p:sp>
        <p:nvSpPr>
          <p:cNvPr id="124" name="Rechteck 123">
            <a:extLst>
              <a:ext uri="{FF2B5EF4-FFF2-40B4-BE49-F238E27FC236}">
                <a16:creationId xmlns:a16="http://schemas.microsoft.com/office/drawing/2014/main" id="{22AD73B0-D8B1-4095-9E73-DD11270C17CE}"/>
              </a:ext>
            </a:extLst>
          </p:cNvPr>
          <p:cNvSpPr>
            <a:spLocks/>
          </p:cNvSpPr>
          <p:nvPr/>
        </p:nvSpPr>
        <p:spPr>
          <a:xfrm>
            <a:off x="7477322" y="1197933"/>
            <a:ext cx="1980000" cy="684000"/>
          </a:xfrm>
          <a:prstGeom prst="rect">
            <a:avLst/>
          </a:prstGeom>
          <a:solidFill>
            <a:srgbClr val="1871A8"/>
          </a:solidFill>
          <a:ln w="3175" cap="rnd" cmpd="sng" algn="ctr">
            <a:solidFill>
              <a:srgbClr val="1871A8"/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Fachbereich 4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Soziales, Bildung und Gemeinwesen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Julia Krause </a:t>
            </a:r>
          </a:p>
        </p:txBody>
      </p:sp>
      <p:sp>
        <p:nvSpPr>
          <p:cNvPr id="126" name="Rechteck 125">
            <a:extLst>
              <a:ext uri="{FF2B5EF4-FFF2-40B4-BE49-F238E27FC236}">
                <a16:creationId xmlns:a16="http://schemas.microsoft.com/office/drawing/2014/main" id="{4D25A183-7E45-45C6-B7AF-1D95859C4EDE}"/>
              </a:ext>
            </a:extLst>
          </p:cNvPr>
          <p:cNvSpPr>
            <a:spLocks/>
          </p:cNvSpPr>
          <p:nvPr/>
        </p:nvSpPr>
        <p:spPr>
          <a:xfrm>
            <a:off x="9695997" y="1192698"/>
            <a:ext cx="1980000" cy="684000"/>
          </a:xfrm>
          <a:prstGeom prst="rect">
            <a:avLst/>
          </a:prstGeom>
          <a:solidFill>
            <a:srgbClr val="1871A8"/>
          </a:solidFill>
          <a:ln w="3175" cap="rnd" cmpd="sng" algn="ctr">
            <a:solidFill>
              <a:srgbClr val="1871A8"/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Fachbereich 5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Kultur und 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>
                <a:solidFill>
                  <a:schemeClr val="bg1"/>
                </a:solidFill>
              </a:rPr>
              <a:t>StadtMarketing</a:t>
            </a:r>
            <a:endParaRPr lang="de-DE" sz="1000" dirty="0">
              <a:solidFill>
                <a:schemeClr val="bg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>
                <a:solidFill>
                  <a:schemeClr val="bg1"/>
                </a:solidFill>
              </a:rPr>
              <a:t>Matthias Kraus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1FE4B85-BA10-4FDA-8C71-9A4633572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678" y="128814"/>
            <a:ext cx="2101338" cy="62115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B4C673E1-1979-492F-8B2E-33C7AAABA13D}"/>
              </a:ext>
            </a:extLst>
          </p:cNvPr>
          <p:cNvSpPr txBox="1"/>
          <p:nvPr/>
        </p:nvSpPr>
        <p:spPr>
          <a:xfrm>
            <a:off x="9549747" y="6662781"/>
            <a:ext cx="263497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/>
              <a:t>Organisationsübersicht Stadt Obernburg a. Main - Stand 08/2026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AE3AC35F-0B7E-4A96-9884-F572CD97794B}"/>
              </a:ext>
            </a:extLst>
          </p:cNvPr>
          <p:cNvSpPr/>
          <p:nvPr/>
        </p:nvSpPr>
        <p:spPr>
          <a:xfrm>
            <a:off x="5516568" y="3868694"/>
            <a:ext cx="1692000" cy="77559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b="1" dirty="0"/>
              <a:t>SG  3.3 Hoch- &amp; Tiefbau, Wasserversorgung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Oliver Blohm 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Florian Frenzl</a:t>
            </a:r>
          </a:p>
          <a:p>
            <a:pPr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800" dirty="0"/>
              <a:t>Timo </a:t>
            </a:r>
            <a:r>
              <a:rPr lang="de-DE" sz="800"/>
              <a:t>Bernard 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4193948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me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104486_TF56610394" id="{9A843470-907F-431B-BC38-99FD94453713}" vid="{26D5A3CC-568E-47F1-9086-93B8AEE0AD8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0" ma:contentTypeDescription="Create a new document." ma:contentTypeScope="" ma:versionID="e39e7e9e36de66d473ce04bb4ab2dbb8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dc5994665da46609c24125788630d8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29D47E-B95A-4B0E-A9AB-A63E4C038A2C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dcmitype/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83DCE94-57BA-4A16-A523-31294EE4F1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E72A78-A220-4105-9D96-D17E6B611B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Farbcodiertes Organigramm</Template>
  <TotalTime>0</TotalTime>
  <Words>306</Words>
  <Application>Microsoft Office PowerPoint</Application>
  <PresentationFormat>Breitbild</PresentationFormat>
  <Paragraphs>103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Himmel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2024-04-19T09:39:43Z</dcterms:created>
  <dcterms:modified xsi:type="dcterms:W3CDTF">2026-07-30T14:33:18Z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