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8" r:id="rId3"/>
    <p:sldId id="259" r:id="rId4"/>
    <p:sldId id="271" r:id="rId5"/>
    <p:sldId id="284" r:id="rId6"/>
    <p:sldId id="262" r:id="rId7"/>
    <p:sldId id="263" r:id="rId8"/>
    <p:sldId id="261" r:id="rId9"/>
    <p:sldId id="292" r:id="rId10"/>
    <p:sldId id="293" r:id="rId11"/>
    <p:sldId id="285" r:id="rId12"/>
    <p:sldId id="265" r:id="rId13"/>
    <p:sldId id="266" r:id="rId14"/>
    <p:sldId id="286" r:id="rId15"/>
    <p:sldId id="269" r:id="rId16"/>
    <p:sldId id="260" r:id="rId17"/>
    <p:sldId id="270" r:id="rId18"/>
    <p:sldId id="276" r:id="rId19"/>
    <p:sldId id="272" r:id="rId20"/>
    <p:sldId id="275" r:id="rId21"/>
    <p:sldId id="274" r:id="rId22"/>
    <p:sldId id="288" r:id="rId23"/>
    <p:sldId id="289" r:id="rId24"/>
    <p:sldId id="290" r:id="rId25"/>
    <p:sldId id="291" r:id="rId26"/>
    <p:sldId id="277" r:id="rId27"/>
    <p:sldId id="282" r:id="rId28"/>
    <p:sldId id="278" r:id="rId29"/>
    <p:sldId id="287" r:id="rId30"/>
    <p:sldId id="283" r:id="rId31"/>
    <p:sldId id="280" r:id="rId32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7F7F7F"/>
    <a:srgbClr val="7C7977"/>
    <a:srgbClr val="C5C5C5"/>
    <a:srgbClr val="767270"/>
    <a:srgbClr val="99C238"/>
    <a:srgbClr val="8C8C8C"/>
    <a:srgbClr val="4F81BD"/>
    <a:srgbClr val="EB8533"/>
    <a:srgbClr val="B12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2" autoAdjust="0"/>
    <p:restoredTop sz="71477" autoAdjust="0"/>
  </p:normalViewPr>
  <p:slideViewPr>
    <p:cSldViewPr>
      <p:cViewPr varScale="1">
        <p:scale>
          <a:sx n="113" d="100"/>
          <a:sy n="113" d="100"/>
        </p:scale>
        <p:origin x="1860" y="114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738" y="96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945659" cy="496332"/>
          </a:xfrm>
          <a:prstGeom prst="rect">
            <a:avLst/>
          </a:prstGeom>
        </p:spPr>
        <p:txBody>
          <a:bodyPr vert="horz" lIns="95532" tIns="47766" rIns="95532" bIns="47766" rtlCol="0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5532" tIns="47766" rIns="95532" bIns="47766" rtlCol="0"/>
          <a:lstStyle>
            <a:lvl1pPr algn="r">
              <a:defRPr sz="1300"/>
            </a:lvl1pPr>
          </a:lstStyle>
          <a:p>
            <a:fld id="{C86F1BDC-FB03-4277-A430-4C1DDE60DA19}" type="datetimeFigureOut">
              <a:rPr lang="de-DE" smtClean="0"/>
              <a:t>26.01.2026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6" y="9428590"/>
            <a:ext cx="2945659" cy="496332"/>
          </a:xfrm>
          <a:prstGeom prst="rect">
            <a:avLst/>
          </a:prstGeom>
        </p:spPr>
        <p:txBody>
          <a:bodyPr vert="horz" lIns="95532" tIns="47766" rIns="95532" bIns="47766" rtlCol="0" anchor="b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6" y="9428590"/>
            <a:ext cx="2945659" cy="496332"/>
          </a:xfrm>
          <a:prstGeom prst="rect">
            <a:avLst/>
          </a:prstGeom>
        </p:spPr>
        <p:txBody>
          <a:bodyPr vert="horz" lIns="95532" tIns="47766" rIns="95532" bIns="47766" rtlCol="0" anchor="b"/>
          <a:lstStyle>
            <a:lvl1pPr algn="r">
              <a:defRPr sz="1300"/>
            </a:lvl1pPr>
          </a:lstStyle>
          <a:p>
            <a:fld id="{D16FD14A-DA08-49B2-8F40-967542080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75763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945659" cy="496332"/>
          </a:xfrm>
          <a:prstGeom prst="rect">
            <a:avLst/>
          </a:prstGeom>
        </p:spPr>
        <p:txBody>
          <a:bodyPr vert="horz" lIns="95532" tIns="47766" rIns="95532" bIns="47766" rtlCol="0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5532" tIns="47766" rIns="95532" bIns="47766" rtlCol="0"/>
          <a:lstStyle>
            <a:lvl1pPr algn="r">
              <a:defRPr sz="1300"/>
            </a:lvl1pPr>
          </a:lstStyle>
          <a:p>
            <a:fld id="{14D99190-CBB2-4E99-B724-2FDC301B3E85}" type="datetimeFigureOut">
              <a:rPr lang="de-DE" smtClean="0"/>
              <a:t>26.01.2026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32" tIns="47766" rIns="95532" bIns="47766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6"/>
          </a:xfrm>
          <a:prstGeom prst="rect">
            <a:avLst/>
          </a:prstGeom>
        </p:spPr>
        <p:txBody>
          <a:bodyPr vert="horz" lIns="95532" tIns="47766" rIns="95532" bIns="4776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6" y="9428590"/>
            <a:ext cx="2945659" cy="496332"/>
          </a:xfrm>
          <a:prstGeom prst="rect">
            <a:avLst/>
          </a:prstGeom>
        </p:spPr>
        <p:txBody>
          <a:bodyPr vert="horz" lIns="95532" tIns="47766" rIns="95532" bIns="47766" rtlCol="0" anchor="b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6" y="9428590"/>
            <a:ext cx="2945659" cy="496332"/>
          </a:xfrm>
          <a:prstGeom prst="rect">
            <a:avLst/>
          </a:prstGeom>
        </p:spPr>
        <p:txBody>
          <a:bodyPr vert="horz" lIns="95532" tIns="47766" rIns="95532" bIns="47766" rtlCol="0" anchor="b"/>
          <a:lstStyle>
            <a:lvl1pPr algn="r">
              <a:defRPr sz="1300"/>
            </a:lvl1pPr>
          </a:lstStyle>
          <a:p>
            <a:fld id="{AD3B2E68-8003-4090-856B-264854620A3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4944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68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58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04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896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19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77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955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505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780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778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405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781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7402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3993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884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788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690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968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8878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656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897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7170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350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5170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292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729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49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2706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221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641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68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607048"/>
            <a:ext cx="10363200" cy="1470025"/>
          </a:xfrm>
        </p:spPr>
        <p:txBody>
          <a:bodyPr>
            <a:noAutofit/>
          </a:bodyPr>
          <a:lstStyle>
            <a:lvl1pPr>
              <a:defRPr lang="de-DE" sz="6000" b="1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46729" y="4684017"/>
            <a:ext cx="8534400" cy="1097558"/>
          </a:xfrm>
        </p:spPr>
        <p:txBody>
          <a:bodyPr/>
          <a:lstStyle>
            <a:lvl1pPr marL="0" indent="0" algn="ctr">
              <a:buNone/>
              <a:defRPr>
                <a:solidFill>
                  <a:srgbClr val="4F81BD"/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25.10.2023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67" y="90504"/>
            <a:ext cx="6398724" cy="200449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" y="-20332"/>
            <a:ext cx="122494" cy="6876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32B022-0FA8-4F86-8D1C-77C8BAFC86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95" y="6362738"/>
            <a:ext cx="1296144" cy="4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01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19.10.2022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" y="-20332"/>
            <a:ext cx="122494" cy="6876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95" y="6362738"/>
            <a:ext cx="1296144" cy="4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86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Projektgruppe </a:t>
            </a:r>
            <a:r>
              <a:rPr lang="de-DE" dirty="0" err="1"/>
              <a:t>Stadtmarketing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" y="-20332"/>
            <a:ext cx="12249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2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095375"/>
          </a:xfrm>
        </p:spPr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67270"/>
                </a:solidFill>
              </a:defRPr>
            </a:lvl1pPr>
            <a:lvl2pPr>
              <a:defRPr>
                <a:solidFill>
                  <a:srgbClr val="767270"/>
                </a:solidFill>
              </a:defRPr>
            </a:lvl2pPr>
            <a:lvl3pPr>
              <a:defRPr>
                <a:solidFill>
                  <a:srgbClr val="767270"/>
                </a:solidFill>
              </a:defRPr>
            </a:lvl3pPr>
            <a:lvl4pPr>
              <a:defRPr>
                <a:solidFill>
                  <a:srgbClr val="767270"/>
                </a:solidFill>
              </a:defRPr>
            </a:lvl4pPr>
            <a:lvl5pPr>
              <a:defRPr>
                <a:solidFill>
                  <a:srgbClr val="767270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19.10.2022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" y="-20332"/>
            <a:ext cx="122494" cy="6876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95" y="6362738"/>
            <a:ext cx="1296144" cy="4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28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4F81BD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19.10.2022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" y="-20332"/>
            <a:ext cx="122494" cy="6876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95" y="6362738"/>
            <a:ext cx="1296144" cy="4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0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767270"/>
                </a:solidFill>
              </a:defRPr>
            </a:lvl1pPr>
            <a:lvl2pPr>
              <a:defRPr sz="2400">
                <a:solidFill>
                  <a:srgbClr val="767270"/>
                </a:solidFill>
              </a:defRPr>
            </a:lvl2pPr>
            <a:lvl3pPr>
              <a:defRPr sz="2000">
                <a:solidFill>
                  <a:srgbClr val="767270"/>
                </a:solidFill>
              </a:defRPr>
            </a:lvl3pPr>
            <a:lvl4pPr>
              <a:defRPr sz="1800">
                <a:solidFill>
                  <a:srgbClr val="767270"/>
                </a:solidFill>
              </a:defRPr>
            </a:lvl4pPr>
            <a:lvl5pPr>
              <a:defRPr sz="1800">
                <a:solidFill>
                  <a:srgbClr val="76727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767270"/>
                </a:solidFill>
              </a:defRPr>
            </a:lvl1pPr>
            <a:lvl2pPr>
              <a:defRPr sz="2400">
                <a:solidFill>
                  <a:srgbClr val="767270"/>
                </a:solidFill>
              </a:defRPr>
            </a:lvl2pPr>
            <a:lvl3pPr>
              <a:defRPr sz="2000">
                <a:solidFill>
                  <a:srgbClr val="767270"/>
                </a:solidFill>
              </a:defRPr>
            </a:lvl3pPr>
            <a:lvl4pPr>
              <a:defRPr sz="1800">
                <a:solidFill>
                  <a:srgbClr val="767270"/>
                </a:solidFill>
              </a:defRPr>
            </a:lvl4pPr>
            <a:lvl5pPr>
              <a:defRPr sz="1800">
                <a:solidFill>
                  <a:srgbClr val="76727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19.10.2022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" y="-20332"/>
            <a:ext cx="122494" cy="6876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95" y="6362738"/>
            <a:ext cx="1296144" cy="4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  <a:solidFill>
            <a:srgbClr val="767270">
              <a:alpha val="30000"/>
            </a:srgbClr>
          </a:solidFill>
        </p:spPr>
        <p:txBody>
          <a:bodyPr anchor="b">
            <a:normAutofit/>
          </a:bodyPr>
          <a:lstStyle>
            <a:lvl1pPr marL="0" indent="0" algn="ctr">
              <a:buNone/>
              <a:defRPr sz="2800" b="1">
                <a:solidFill>
                  <a:srgbClr val="4F81BD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solidFill>
            <a:srgbClr val="FBFBFB"/>
          </a:solidFill>
        </p:spPr>
        <p:txBody>
          <a:bodyPr/>
          <a:lstStyle>
            <a:lvl1pPr>
              <a:defRPr sz="2400">
                <a:solidFill>
                  <a:srgbClr val="767270"/>
                </a:solidFill>
              </a:defRPr>
            </a:lvl1pPr>
            <a:lvl2pPr>
              <a:defRPr sz="2000">
                <a:solidFill>
                  <a:srgbClr val="767270"/>
                </a:solidFill>
              </a:defRPr>
            </a:lvl2pPr>
            <a:lvl3pPr>
              <a:defRPr sz="1800">
                <a:solidFill>
                  <a:srgbClr val="767270"/>
                </a:solidFill>
              </a:defRPr>
            </a:lvl3pPr>
            <a:lvl4pPr>
              <a:defRPr sz="1600">
                <a:solidFill>
                  <a:srgbClr val="767270"/>
                </a:solidFill>
              </a:defRPr>
            </a:lvl4pPr>
            <a:lvl5pPr>
              <a:defRPr sz="1600">
                <a:solidFill>
                  <a:srgbClr val="76727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  <a:solidFill>
            <a:srgbClr val="767270">
              <a:alpha val="30000"/>
            </a:srgbClr>
          </a:solidFill>
        </p:spPr>
        <p:txBody>
          <a:bodyPr anchor="b">
            <a:normAutofit/>
          </a:bodyPr>
          <a:lstStyle>
            <a:lvl1pPr marL="0" indent="0" algn="ctr">
              <a:buNone/>
              <a:defRPr sz="2800" b="1">
                <a:solidFill>
                  <a:srgbClr val="4F81BD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solidFill>
            <a:srgbClr val="FBFBFB"/>
          </a:solidFill>
        </p:spPr>
        <p:txBody>
          <a:bodyPr/>
          <a:lstStyle>
            <a:lvl1pPr>
              <a:defRPr sz="2400">
                <a:solidFill>
                  <a:srgbClr val="767270"/>
                </a:solidFill>
              </a:defRPr>
            </a:lvl1pPr>
            <a:lvl2pPr>
              <a:defRPr sz="2000">
                <a:solidFill>
                  <a:srgbClr val="767270"/>
                </a:solidFill>
              </a:defRPr>
            </a:lvl2pPr>
            <a:lvl3pPr>
              <a:defRPr sz="1800">
                <a:solidFill>
                  <a:srgbClr val="767270"/>
                </a:solidFill>
              </a:defRPr>
            </a:lvl3pPr>
            <a:lvl4pPr>
              <a:defRPr sz="1600">
                <a:solidFill>
                  <a:srgbClr val="767270"/>
                </a:solidFill>
              </a:defRPr>
            </a:lvl4pPr>
            <a:lvl5pPr>
              <a:defRPr sz="1600">
                <a:solidFill>
                  <a:srgbClr val="76727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5A41AEC-BF34-49DD-9C85-8D77DB61804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" y="-20332"/>
            <a:ext cx="122494" cy="6876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95" y="6362738"/>
            <a:ext cx="1296144" cy="4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4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19.10.2022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" y="-20332"/>
            <a:ext cx="122494" cy="6876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AAAB650-3817-4AF2-AE63-3FDF6559E6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95" y="6362738"/>
            <a:ext cx="1296144" cy="4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29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19.10.2022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" y="-20332"/>
            <a:ext cx="122494" cy="6876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95" y="6362738"/>
            <a:ext cx="1296144" cy="4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9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4F81BD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>
                <a:solidFill>
                  <a:srgbClr val="767270"/>
                </a:solidFill>
              </a:defRPr>
            </a:lvl1pPr>
            <a:lvl2pPr>
              <a:defRPr sz="2800">
                <a:solidFill>
                  <a:srgbClr val="767270"/>
                </a:solidFill>
              </a:defRPr>
            </a:lvl2pPr>
            <a:lvl3pPr>
              <a:defRPr sz="2400">
                <a:solidFill>
                  <a:srgbClr val="767270"/>
                </a:solidFill>
              </a:defRPr>
            </a:lvl3pPr>
            <a:lvl4pPr>
              <a:defRPr sz="2000">
                <a:solidFill>
                  <a:srgbClr val="767270"/>
                </a:solidFill>
              </a:defRPr>
            </a:lvl4pPr>
            <a:lvl5pPr>
              <a:defRPr sz="2000">
                <a:solidFill>
                  <a:srgbClr val="76727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767270"/>
                </a:solidFill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19.10.2022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" y="-20332"/>
            <a:ext cx="122494" cy="6876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95" y="6362738"/>
            <a:ext cx="1296144" cy="4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1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19.10.2022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" y="-20332"/>
            <a:ext cx="122494" cy="6876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95" y="6362738"/>
            <a:ext cx="1296144" cy="4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55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288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19.10.2022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Projektgruppe </a:t>
            </a:r>
            <a:r>
              <a:rPr lang="de-DE" dirty="0" err="1"/>
              <a:t>Stadtmarketing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41AEC-BF34-49DD-9C85-8D77DB61804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237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rgbClr val="4F81BD"/>
          </a:solidFill>
          <a:latin typeface="+mj-lt"/>
          <a:ea typeface="+mj-ea"/>
          <a:cs typeface="+mj-cs"/>
        </a:defRPr>
      </a:lvl1pPr>
    </p:titleStyle>
    <p:bodyStyle>
      <a:lvl1pPr marL="342905" indent="-342905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767270"/>
          </a:solidFill>
          <a:latin typeface="+mn-lt"/>
          <a:ea typeface="+mn-ea"/>
          <a:cs typeface="+mn-cs"/>
        </a:defRPr>
      </a:lvl1pPr>
      <a:lvl2pPr marL="742960" indent="-285753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767270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767270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767270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767270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EBF10-0ADC-EFA1-B1FC-44B762221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Herzlich Willkommen </a:t>
            </a:r>
            <a:br>
              <a:rPr lang="de-DE" dirty="0"/>
            </a:br>
            <a:r>
              <a:rPr lang="de-DE" dirty="0"/>
              <a:t>zum Bürgerdialog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056037E-ADA2-F298-E280-B677DB2433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Altstadtsanierung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9465C4-CB66-B761-B666-E6910FCC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0BCE07-D346-5FD1-E82C-27E41F37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3812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D2A578-F7F5-C915-1D8A-03EFEED8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9D3FF-F6E1-ACD9-9AC3-E9FC30083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10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4F18A9-699C-4E4B-3243-3EC0394DD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97" y="548680"/>
            <a:ext cx="11712437" cy="566813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1EE9EA2-75C6-7AD4-AD13-B5E006DDD072}"/>
              </a:ext>
            </a:extLst>
          </p:cNvPr>
          <p:cNvSpPr/>
          <p:nvPr/>
        </p:nvSpPr>
        <p:spPr>
          <a:xfrm>
            <a:off x="1343472" y="980728"/>
            <a:ext cx="3096344" cy="489654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4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C5D3-685B-3A08-2260-4736B7A7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B2A9C-D0DE-77EC-0544-42C8A5FC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Prioritätenkonzept </a:t>
            </a:r>
          </a:p>
          <a:p>
            <a:pPr marL="914411" lvl="2" indent="0">
              <a:buNone/>
            </a:pPr>
            <a:endParaRPr lang="de-DE" dirty="0"/>
          </a:p>
          <a:p>
            <a:pPr marL="45720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11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849798-FD5D-F025-7407-0553FE585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1364993"/>
            <a:ext cx="4608512" cy="4789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389F0D2-D4D7-35F6-66CE-EF75F5409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6" y="2338787"/>
            <a:ext cx="3991202" cy="2636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5844CDA-616C-F2CF-58FE-74DD78B6F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43" y="4141763"/>
            <a:ext cx="3443144" cy="2271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375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C5D3-685B-3A08-2260-4736B7A7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B2A9C-D0DE-77EC-0544-42C8A5FC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Planungsziele </a:t>
            </a:r>
          </a:p>
          <a:p>
            <a:pPr marL="914411" lvl="2" indent="0">
              <a:buNone/>
            </a:pPr>
            <a:endParaRPr lang="de-DE" dirty="0"/>
          </a:p>
          <a:p>
            <a:pPr marL="45720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12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51CF10-A821-EFA0-2240-BE9238F37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032" y="2058947"/>
            <a:ext cx="4610185" cy="3645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04B4C16-2262-CB26-A4DD-0BA11293F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072" y="1154029"/>
            <a:ext cx="2515475" cy="2607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A8DB7C3-D6C0-53AB-32F4-B914D29BC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587" y="3874067"/>
            <a:ext cx="3429978" cy="2250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411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C5D3-685B-3A08-2260-4736B7A7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B2A9C-D0DE-77EC-0544-42C8A5FC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Planungsziele </a:t>
            </a:r>
          </a:p>
          <a:p>
            <a:pPr marL="914411" lvl="2" indent="0">
              <a:buNone/>
            </a:pPr>
            <a:endParaRPr lang="de-DE" dirty="0"/>
          </a:p>
          <a:p>
            <a:pPr marL="45720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13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5C0599-4988-346D-E13A-270E7E506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1393842"/>
            <a:ext cx="6600324" cy="4577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18FC1D-7DE2-B551-F866-A11D83CB6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35" y="2894229"/>
            <a:ext cx="4336001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6742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C5D3-685B-3A08-2260-4736B7A7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B2A9C-D0DE-77EC-0544-42C8A5FC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Planungsziele </a:t>
            </a:r>
          </a:p>
          <a:p>
            <a:pPr marL="914411" lvl="2" indent="0">
              <a:buNone/>
            </a:pPr>
            <a:endParaRPr lang="de-DE" dirty="0"/>
          </a:p>
          <a:p>
            <a:pPr marL="45720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14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C7CE37-2265-2F7B-E773-A50352246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1571603"/>
            <a:ext cx="4099235" cy="4072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850DD29-BF94-1101-51FB-820C1B139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331" y="2581748"/>
            <a:ext cx="5380968" cy="3573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322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15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AFEA282-CBA1-A870-57A0-CF33DB601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8" t="16894" r="1127" b="4438"/>
          <a:stretch/>
        </p:blipFill>
        <p:spPr>
          <a:xfrm>
            <a:off x="119336" y="0"/>
            <a:ext cx="1207266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915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C5D3-685B-3A08-2260-4736B7A7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Projektvorstellung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B2A9C-D0DE-77EC-0544-42C8A5FC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Andrea Hirte </a:t>
            </a:r>
          </a:p>
          <a:p>
            <a:pPr marL="0" indent="0">
              <a:buNone/>
            </a:pPr>
            <a:r>
              <a:rPr lang="de-DE" dirty="0"/>
              <a:t>	Dipl.-Ing. (FH), Projektleiterin </a:t>
            </a:r>
          </a:p>
          <a:p>
            <a:r>
              <a:rPr lang="de-DE" dirty="0"/>
              <a:t>Marc Steenken</a:t>
            </a:r>
          </a:p>
          <a:p>
            <a:pPr marL="0" indent="0">
              <a:buNone/>
            </a:pPr>
            <a:r>
              <a:rPr lang="de-DE" dirty="0"/>
              <a:t>	Dipl.-Ing. (FH), Geschäftsführer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16</a:t>
            </a:fld>
            <a:endParaRPr lang="de-DE" dirty="0"/>
          </a:p>
        </p:txBody>
      </p:sp>
      <p:pic>
        <p:nvPicPr>
          <p:cNvPr id="2050" name="Picture 2" descr="ISB Logo">
            <a:extLst>
              <a:ext uri="{FF2B5EF4-FFF2-40B4-BE49-F238E27FC236}">
                <a16:creationId xmlns:a16="http://schemas.microsoft.com/office/drawing/2014/main" id="{CFD6B428-37D7-8407-0A01-9DB0D9AB8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10" y="4276699"/>
            <a:ext cx="2320831" cy="16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886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D0A96-574E-9EFF-942A-D66A084D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Projektvorstellung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BC8920-9615-99A0-F3CD-4AEEB99C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010152-6BE1-53C4-732E-1417806D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17</a:t>
            </a:fld>
            <a:endParaRPr lang="de-DE" dirty="0"/>
          </a:p>
        </p:txBody>
      </p:sp>
      <p:pic>
        <p:nvPicPr>
          <p:cNvPr id="13" name="Inhaltsplatzhalter 12" descr="Ein Bild, das Karte, Text, Plan, Diagramm enthält.&#10;&#10;KI-generierte Inhalte können fehlerhaft sein.">
            <a:extLst>
              <a:ext uri="{FF2B5EF4-FFF2-40B4-BE49-F238E27FC236}">
                <a16:creationId xmlns:a16="http://schemas.microsoft.com/office/drawing/2014/main" id="{77A28A3D-0B3C-AD59-1339-B12F7CAA3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 b="1357"/>
          <a:stretch/>
        </p:blipFill>
        <p:spPr>
          <a:xfrm>
            <a:off x="138314" y="0"/>
            <a:ext cx="12291750" cy="6858000"/>
          </a:xfrm>
        </p:spPr>
      </p:pic>
    </p:spTree>
    <p:extLst>
      <p:ext uri="{BB962C8B-B14F-4D97-AF65-F5344CB8AC3E}">
        <p14:creationId xmlns:p14="http://schemas.microsoft.com/office/powerpoint/2010/main" val="3186953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BC8920-9615-99A0-F3CD-4AEEB99C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010152-6BE1-53C4-732E-1417806D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18</a:t>
            </a:fld>
            <a:endParaRPr lang="de-DE" dirty="0"/>
          </a:p>
        </p:txBody>
      </p:sp>
      <p:pic>
        <p:nvPicPr>
          <p:cNvPr id="3" name="Grafik 2" descr="Ein Bild, das Plan, Diagramm, Karte, Text enthält.&#10;&#10;KI-generierte Inhalte können fehlerhaft sein.">
            <a:extLst>
              <a:ext uri="{FF2B5EF4-FFF2-40B4-BE49-F238E27FC236}">
                <a16:creationId xmlns:a16="http://schemas.microsoft.com/office/drawing/2014/main" id="{B65A26D6-8B4A-DCA9-40E9-39A14FEFE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 b="4851"/>
          <a:stretch/>
        </p:blipFill>
        <p:spPr>
          <a:xfrm>
            <a:off x="119336" y="-1"/>
            <a:ext cx="12072664" cy="68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50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BC8920-9615-99A0-F3CD-4AEEB99C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010152-6BE1-53C4-732E-1417806D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19</a:t>
            </a:fld>
            <a:endParaRPr lang="de-DE" dirty="0"/>
          </a:p>
        </p:txBody>
      </p:sp>
      <p:pic>
        <p:nvPicPr>
          <p:cNvPr id="3" name="Inhaltsplatzhalter 2" descr="Ein Bild, das Plan, Diagramm, Karte, Text enthält.&#10;&#10;KI-generierte Inhalte können fehlerhaft sein.">
            <a:extLst>
              <a:ext uri="{FF2B5EF4-FFF2-40B4-BE49-F238E27FC236}">
                <a16:creationId xmlns:a16="http://schemas.microsoft.com/office/drawing/2014/main" id="{3A635925-929E-D1A2-22BA-08FB99587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/>
          <a:stretch/>
        </p:blipFill>
        <p:spPr>
          <a:xfrm>
            <a:off x="119336" y="0"/>
            <a:ext cx="12072664" cy="6788922"/>
          </a:xfrm>
        </p:spPr>
      </p:pic>
    </p:spTree>
    <p:extLst>
      <p:ext uri="{BB962C8B-B14F-4D97-AF65-F5344CB8AC3E}">
        <p14:creationId xmlns:p14="http://schemas.microsoft.com/office/powerpoint/2010/main" val="2012794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C5D3-685B-3A08-2260-4736B7A7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Begrüßung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B2A9C-D0DE-77EC-0544-42C8A5FC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Dietmar Fieger</a:t>
            </a:r>
          </a:p>
          <a:p>
            <a:pPr marL="0" indent="0">
              <a:buNone/>
            </a:pPr>
            <a:r>
              <a:rPr lang="de-DE" dirty="0"/>
              <a:t>	Bürgermeister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2</a:t>
            </a:fld>
            <a:endParaRPr lang="de-DE" dirty="0"/>
          </a:p>
        </p:txBody>
      </p:sp>
      <p:pic>
        <p:nvPicPr>
          <p:cNvPr id="9" name="Grafik 8" descr="Ein Bild, das Menschliches Gesicht, Person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DC36B56B-2DA9-8EC1-AC7D-D32637D0F5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68" y="1700808"/>
            <a:ext cx="5966070" cy="398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74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D0A96-574E-9EFF-942A-D66A084D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Projektvorstellung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BC8920-9615-99A0-F3CD-4AEEB99C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010152-6BE1-53C4-732E-1417806D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20</a:t>
            </a:fld>
            <a:endParaRPr lang="de-DE" dirty="0"/>
          </a:p>
        </p:txBody>
      </p:sp>
      <p:pic>
        <p:nvPicPr>
          <p:cNvPr id="7" name="Inhaltsplatzhalter 6" descr="Ein Bild, das Plan, Diagramm, Text, Karte enthält.&#10;&#10;KI-generierte Inhalte können fehlerhaft sein.">
            <a:extLst>
              <a:ext uri="{FF2B5EF4-FFF2-40B4-BE49-F238E27FC236}">
                <a16:creationId xmlns:a16="http://schemas.microsoft.com/office/drawing/2014/main" id="{7EEE4EF1-1578-F72E-389F-266571709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r="1" b="2311"/>
          <a:stretch/>
        </p:blipFill>
        <p:spPr>
          <a:xfrm>
            <a:off x="119335" y="0"/>
            <a:ext cx="12072665" cy="6858000"/>
          </a:xfrm>
        </p:spPr>
      </p:pic>
    </p:spTree>
    <p:extLst>
      <p:ext uri="{BB962C8B-B14F-4D97-AF65-F5344CB8AC3E}">
        <p14:creationId xmlns:p14="http://schemas.microsoft.com/office/powerpoint/2010/main" val="2731082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BC8920-9615-99A0-F3CD-4AEEB99C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010152-6BE1-53C4-732E-1417806D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21</a:t>
            </a:fld>
            <a:endParaRPr lang="de-DE" dirty="0"/>
          </a:p>
        </p:txBody>
      </p:sp>
      <p:pic>
        <p:nvPicPr>
          <p:cNvPr id="10" name="Inhaltsplatzhalter 9" descr="Ein Bild, das Karte, Plan, Diagramm, Text enthält.&#10;&#10;KI-generierte Inhalte können fehlerhaft sein.">
            <a:extLst>
              <a:ext uri="{FF2B5EF4-FFF2-40B4-BE49-F238E27FC236}">
                <a16:creationId xmlns:a16="http://schemas.microsoft.com/office/drawing/2014/main" id="{EB0F7219-5199-BD0F-2E17-470DD3BAF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0"/>
          <a:stretch/>
        </p:blipFill>
        <p:spPr>
          <a:xfrm>
            <a:off x="119336" y="0"/>
            <a:ext cx="12096474" cy="6858000"/>
          </a:xfrm>
        </p:spPr>
      </p:pic>
    </p:spTree>
    <p:extLst>
      <p:ext uri="{BB962C8B-B14F-4D97-AF65-F5344CB8AC3E}">
        <p14:creationId xmlns:p14="http://schemas.microsoft.com/office/powerpoint/2010/main" val="2894989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7F406-2D80-B1EB-2E50-2F96B97AE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" name="Inhaltsplatzhalter 14" descr="Ein Bild, das Text, Diagramm, Zeichnung, Entwurf enthält.&#10;&#10;KI-generierte Inhalte können fehlerhaft sein.">
            <a:extLst>
              <a:ext uri="{FF2B5EF4-FFF2-40B4-BE49-F238E27FC236}">
                <a16:creationId xmlns:a16="http://schemas.microsoft.com/office/drawing/2014/main" id="{A2FFB10E-262F-434F-1DAB-80234621E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756" r="2047" b="24368"/>
          <a:stretch/>
        </p:blipFill>
        <p:spPr>
          <a:xfrm>
            <a:off x="191344" y="66174"/>
            <a:ext cx="12115161" cy="6791826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330CFD-B39D-268E-3BF3-80EB9E02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31170C-D771-22D5-75ED-5A351BFD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7111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Text, Diagramm, Karte, Plan enthält.&#10;&#10;KI-generierte Inhalte können fehlerhaft sein.">
            <a:extLst>
              <a:ext uri="{FF2B5EF4-FFF2-40B4-BE49-F238E27FC236}">
                <a16:creationId xmlns:a16="http://schemas.microsoft.com/office/drawing/2014/main" id="{CDF7F6C8-EB13-5675-24A2-CC706EF9D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5"/>
          <a:stretch/>
        </p:blipFill>
        <p:spPr>
          <a:xfrm>
            <a:off x="263351" y="113912"/>
            <a:ext cx="10925889" cy="6744088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96156B-AF01-8C35-53AE-04176FCC1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9CBA72-F4E9-AAF4-28EE-66E9CB29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3448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Text, Diagramm, Karte, Screenshot enthält.&#10;&#10;KI-generierte Inhalte können fehlerhaft sein.">
            <a:extLst>
              <a:ext uri="{FF2B5EF4-FFF2-40B4-BE49-F238E27FC236}">
                <a16:creationId xmlns:a16="http://schemas.microsoft.com/office/drawing/2014/main" id="{38A35F4F-118D-8518-92E2-E7510172F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/>
          <a:stretch/>
        </p:blipFill>
        <p:spPr>
          <a:xfrm>
            <a:off x="263352" y="53655"/>
            <a:ext cx="9721080" cy="6737193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73DA24-2AD1-1631-5EDF-AF870060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F7349F-6042-1675-3B6A-C2696B00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00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Entwurf, Diagramm, Zeichnung, Plan enthält.&#10;&#10;KI-generierte Inhalte können fehlerhaft sein.">
            <a:extLst>
              <a:ext uri="{FF2B5EF4-FFF2-40B4-BE49-F238E27FC236}">
                <a16:creationId xmlns:a16="http://schemas.microsoft.com/office/drawing/2014/main" id="{73CEFF75-34D3-52BE-24BF-DC9460564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/>
          <a:stretch/>
        </p:blipFill>
        <p:spPr>
          <a:xfrm>
            <a:off x="205117" y="692696"/>
            <a:ext cx="11781766" cy="5472608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81660B-B74A-D6BE-0147-BD6A0AB5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6A3739-E6D0-1883-34CD-E94BA0B0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7723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FFA560-DB9A-5793-7249-1DB04125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Bürgerdialog an den Infoständen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C77E88-E64D-2AF2-8B1F-5A861D6D9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Wir laden Sie in den nächsten 30-40 Minuten zum Dialog an unseren vier Infoständen ein.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83426E-71C6-651C-207F-E4ED8EEE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D3B8A7-94C6-2B0A-BA29-AE2207DD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3194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C5D3-685B-3A08-2260-4736B7A7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B2A9C-D0DE-77EC-0544-42C8A5FC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Stefan Brück</a:t>
            </a:r>
          </a:p>
          <a:p>
            <a:pPr marL="0" indent="0">
              <a:buNone/>
            </a:pPr>
            <a:r>
              <a:rPr lang="de-DE" dirty="0"/>
              <a:t>	Fachbereichsleiter Bauwesen</a:t>
            </a:r>
          </a:p>
          <a:p>
            <a:pPr marL="0" indent="0">
              <a:buNone/>
            </a:pPr>
            <a:r>
              <a:rPr lang="de-DE" dirty="0"/>
              <a:t>	und Stadtentwicklung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27</a:t>
            </a:fld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AFF9966-C501-BBF5-C2D2-73A2C38E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998730"/>
            <a:ext cx="3240360" cy="48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32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FFA560-DB9A-5793-7249-1DB04125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C77E88-E64D-2AF2-8B1F-5A861D6D9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Nächste Schritte:</a:t>
            </a:r>
          </a:p>
          <a:p>
            <a:pPr lvl="1">
              <a:buFontTx/>
              <a:buChar char="-"/>
            </a:pPr>
            <a:r>
              <a:rPr lang="de-DE" dirty="0"/>
              <a:t>Beratung und Einarbeitung Ihrer Vorschläge</a:t>
            </a:r>
          </a:p>
          <a:p>
            <a:pPr lvl="1">
              <a:buFontTx/>
              <a:buChar char="-"/>
            </a:pPr>
            <a:r>
              <a:rPr lang="de-DE" dirty="0"/>
              <a:t>Genehmigung der Vorentwurfsplanung durch den Stadtrat</a:t>
            </a:r>
          </a:p>
          <a:p>
            <a:pPr lvl="1">
              <a:buFontTx/>
              <a:buChar char="-"/>
            </a:pPr>
            <a:r>
              <a:rPr lang="de-DE" dirty="0"/>
              <a:t>Ausschreibung der Leistungen</a:t>
            </a:r>
          </a:p>
          <a:p>
            <a:pPr lvl="1">
              <a:buFontTx/>
              <a:buChar char="-"/>
            </a:pPr>
            <a:r>
              <a:rPr lang="de-DE" b="1" dirty="0"/>
              <a:t>weitere Bürgerdialoge ab ca. Mitte Mai 2026 und baubegleitend</a:t>
            </a:r>
          </a:p>
          <a:p>
            <a:pPr lvl="1">
              <a:buFontTx/>
              <a:buChar char="-"/>
            </a:pPr>
            <a:r>
              <a:rPr lang="de-DE" dirty="0"/>
              <a:t>Baubeginn: ca. Mitte bis Ende Mai 2026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83426E-71C6-651C-207F-E4ED8EEE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D3B8A7-94C6-2B0A-BA29-AE2207DD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8271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C5D3-685B-3A08-2260-4736B7A7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29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46F593-0F82-67E5-818B-61DF3251E3D2}"/>
              </a:ext>
            </a:extLst>
          </p:cNvPr>
          <p:cNvSpPr txBox="1"/>
          <p:nvPr/>
        </p:nvSpPr>
        <p:spPr>
          <a:xfrm>
            <a:off x="10241868" y="6420407"/>
            <a:ext cx="196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Foto: Holger Leue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A08C8D74-FF6D-55E0-D0C8-06987575C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7C9E2B9-55F3-DD33-8A7B-BA76AF23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-27384"/>
            <a:ext cx="12180646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6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B2A9C-D0DE-77EC-0544-42C8A5FC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Stefan Brück</a:t>
            </a:r>
          </a:p>
          <a:p>
            <a:pPr marL="0" indent="0">
              <a:buNone/>
            </a:pPr>
            <a:r>
              <a:rPr lang="de-DE" dirty="0"/>
              <a:t>	Fachbereichsleiter </a:t>
            </a:r>
            <a:br>
              <a:rPr lang="de-DE" dirty="0"/>
            </a:br>
            <a:r>
              <a:rPr lang="de-DE" dirty="0"/>
              <a:t>	Bauwesen und Stadtentwicklung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3</a:t>
            </a:fld>
            <a:endParaRPr lang="de-DE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1D2A047-88ED-FD3F-2D85-BFBDCA91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998730"/>
            <a:ext cx="3240360" cy="48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8B35649-4EB9-97D1-BEDF-1E782354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095375"/>
          </a:xfrm>
        </p:spPr>
        <p:txBody>
          <a:bodyPr/>
          <a:lstStyle/>
          <a:p>
            <a:r>
              <a:rPr lang="de-DE" dirty="0"/>
              <a:t>Einführung</a:t>
            </a:r>
          </a:p>
        </p:txBody>
      </p:sp>
    </p:spTree>
    <p:extLst>
      <p:ext uri="{BB962C8B-B14F-4D97-AF65-F5344CB8AC3E}">
        <p14:creationId xmlns:p14="http://schemas.microsoft.com/office/powerpoint/2010/main" val="2346271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C5D3-685B-3A08-2260-4736B7A7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Verabschiedung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B2A9C-D0DE-77EC-0544-42C8A5FC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Dietmar Fieger</a:t>
            </a:r>
          </a:p>
          <a:p>
            <a:pPr marL="0" indent="0">
              <a:buNone/>
            </a:pPr>
            <a:r>
              <a:rPr lang="de-DE" dirty="0"/>
              <a:t>	Bürgermeister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30</a:t>
            </a:fld>
            <a:endParaRPr lang="de-DE" dirty="0"/>
          </a:p>
        </p:txBody>
      </p:sp>
      <p:pic>
        <p:nvPicPr>
          <p:cNvPr id="7" name="Grafik 6" descr="Ein Bild, das Menschliches Gesicht, Person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F7BF5D32-E54C-39F1-0F60-8465DF589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571603"/>
            <a:ext cx="6159674" cy="41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3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EBF10-0ADC-EFA1-B1FC-44B762221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33056"/>
            <a:ext cx="10363200" cy="144017"/>
          </a:xfrm>
        </p:spPr>
        <p:txBody>
          <a:bodyPr/>
          <a:lstStyle/>
          <a:p>
            <a:r>
              <a:rPr lang="de-DE" dirty="0"/>
              <a:t>Auf Wiedersehen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9465C4-CB66-B761-B666-E6910FCC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0BCE07-D346-5FD1-E82C-27E41F37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149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A7FDC-5973-D893-C506-66A67A91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D3AEF0-429D-B9AC-A322-4D633165E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Begrüßung </a:t>
            </a:r>
            <a:r>
              <a:rPr lang="de-DE" sz="1600" dirty="0"/>
              <a:t>Bürgermeister Dietmar Fieger</a:t>
            </a:r>
          </a:p>
          <a:p>
            <a:r>
              <a:rPr lang="de-DE" dirty="0"/>
              <a:t>Einführung in die Maßnahme</a:t>
            </a:r>
            <a:r>
              <a:rPr lang="de-DE" sz="1600" dirty="0"/>
              <a:t> Fachbereichsleiter Bauwesen und Stadtentwicklung, Stefan Brück</a:t>
            </a:r>
          </a:p>
          <a:p>
            <a:r>
              <a:rPr lang="de-DE" dirty="0"/>
              <a:t>Vorstellung der Vorentwurfsplanung </a:t>
            </a:r>
            <a:r>
              <a:rPr lang="de-DE" sz="1600" dirty="0"/>
              <a:t>Büro ISB, Andrea Hirte und Mark Steenken</a:t>
            </a:r>
          </a:p>
          <a:p>
            <a:endParaRPr lang="de-DE" sz="1600" dirty="0"/>
          </a:p>
          <a:p>
            <a:r>
              <a:rPr lang="de-DE" dirty="0"/>
              <a:t>Individuelle Dialoge an den Infoständen </a:t>
            </a:r>
            <a:r>
              <a:rPr lang="de-DE" sz="1600" dirty="0"/>
              <a:t>Bürgerinnen und Bürger</a:t>
            </a:r>
          </a:p>
          <a:p>
            <a:endParaRPr lang="de-DE" dirty="0"/>
          </a:p>
          <a:p>
            <a:r>
              <a:rPr lang="de-DE" dirty="0"/>
              <a:t>Ausblick</a:t>
            </a:r>
            <a:r>
              <a:rPr lang="de-DE" sz="1600" dirty="0"/>
              <a:t> Fachbereichsleiter Bauwesen und Stadtentwicklung, Stefan Brück</a:t>
            </a:r>
          </a:p>
          <a:p>
            <a:r>
              <a:rPr lang="de-DE" dirty="0"/>
              <a:t>Verabschiedung</a:t>
            </a:r>
            <a:r>
              <a:rPr lang="de-DE" sz="1600" dirty="0"/>
              <a:t> Bürgermeister Dietmar Fieger</a:t>
            </a:r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40573-EC20-E315-EA8A-38A730408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3D8CE5-1D73-02D8-489F-B31B4C36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403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draußen, Gebäude, Baum, Wohnlage enthält.&#10;&#10;KI-generierte Inhalte können fehlerhaft sein.">
            <a:extLst>
              <a:ext uri="{FF2B5EF4-FFF2-40B4-BE49-F238E27FC236}">
                <a16:creationId xmlns:a16="http://schemas.microsoft.com/office/drawing/2014/main" id="{93EEC196-DD26-C2AB-E3B5-EF88F6872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1" b="1973"/>
          <a:stretch/>
        </p:blipFill>
        <p:spPr>
          <a:xfrm>
            <a:off x="119336" y="0"/>
            <a:ext cx="12072664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B3C5D3-685B-3A08-2260-4736B7A7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5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46F593-0F82-67E5-818B-61DF3251E3D2}"/>
              </a:ext>
            </a:extLst>
          </p:cNvPr>
          <p:cNvSpPr txBox="1"/>
          <p:nvPr/>
        </p:nvSpPr>
        <p:spPr>
          <a:xfrm>
            <a:off x="10241868" y="6420407"/>
            <a:ext cx="196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Foto: Holger Leue</a:t>
            </a:r>
          </a:p>
        </p:txBody>
      </p:sp>
    </p:spTree>
    <p:extLst>
      <p:ext uri="{BB962C8B-B14F-4D97-AF65-F5344CB8AC3E}">
        <p14:creationId xmlns:p14="http://schemas.microsoft.com/office/powerpoint/2010/main" val="1989678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7ACAA6F-4955-6CA0-9849-E843E198EC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7" t="17408" r="3946" b="9296"/>
          <a:stretch/>
        </p:blipFill>
        <p:spPr>
          <a:xfrm>
            <a:off x="119336" y="0"/>
            <a:ext cx="12072664" cy="685622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B2A9C-D0DE-77EC-0544-42C8A5FC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065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7113802-56A1-BBE8-7018-1FB4ADE67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177" r="-1" b="16550"/>
          <a:stretch/>
        </p:blipFill>
        <p:spPr>
          <a:xfrm>
            <a:off x="119336" y="-891480"/>
            <a:ext cx="12072664" cy="774948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19.10.2022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672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C5D3-685B-3A08-2260-4736B7A7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B2A9C-D0DE-77EC-0544-42C8A5FC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Projektbeteiligte</a:t>
            </a:r>
          </a:p>
          <a:p>
            <a:pPr marL="0" indent="0">
              <a:buNone/>
            </a:pPr>
            <a:r>
              <a:rPr lang="de-DE" dirty="0"/>
              <a:t>	Ingenieurbüro ISB, Laudenbach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sz="2600" dirty="0"/>
              <a:t>Andrea Hirte, Dipl. Ing. (FH), Projektleiterin</a:t>
            </a:r>
          </a:p>
          <a:p>
            <a:pPr marL="0" indent="0">
              <a:buNone/>
            </a:pPr>
            <a:r>
              <a:rPr lang="de-DE" sz="2600" dirty="0"/>
              <a:t>		Marc Steenken, Dipl. Ing. (FH), Geschäftsführer</a:t>
            </a:r>
          </a:p>
          <a:p>
            <a:pPr marL="0" indent="0">
              <a:buNone/>
            </a:pPr>
            <a:r>
              <a:rPr lang="de-DE" dirty="0"/>
              <a:t>	Stadt Obernburg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sz="2600" dirty="0"/>
              <a:t>Florian </a:t>
            </a:r>
            <a:r>
              <a:rPr lang="de-DE" sz="2600" dirty="0" err="1"/>
              <a:t>Frenzl</a:t>
            </a:r>
            <a:r>
              <a:rPr lang="de-DE" sz="2600" dirty="0"/>
              <a:t>, </a:t>
            </a:r>
            <a:r>
              <a:rPr lang="de-DE" sz="2600" dirty="0" err="1"/>
              <a:t>B.Eng</a:t>
            </a:r>
            <a:r>
              <a:rPr lang="de-DE" sz="2600" dirty="0"/>
              <a:t>, Projektverantwortlicher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sz="2600" dirty="0"/>
              <a:t>Stefan Brück, Fachbereichsleiter Bauwesen und Stadtentwicklung</a:t>
            </a:r>
          </a:p>
          <a:p>
            <a:pPr marL="0" indent="0">
              <a:buNone/>
            </a:pPr>
            <a:r>
              <a:rPr lang="de-DE" dirty="0"/>
              <a:t>	Arbeitsgruppe Altstadtsanierung</a:t>
            </a:r>
          </a:p>
          <a:p>
            <a:pPr marL="0" indent="0">
              <a:buNone/>
            </a:pPr>
            <a:r>
              <a:rPr lang="de-DE" dirty="0"/>
              <a:t>		</a:t>
            </a:r>
            <a:r>
              <a:rPr lang="de-DE" sz="2600" dirty="0"/>
              <a:t>Bürgermeister Dietmar Fieger, Joachim Axt, Armin </a:t>
            </a:r>
            <a:r>
              <a:rPr lang="de-DE" sz="2600" dirty="0" err="1"/>
              <a:t>Bohnhoff</a:t>
            </a:r>
            <a:r>
              <a:rPr lang="de-DE" sz="2600" dirty="0"/>
              <a:t>, Klaus Fischer, </a:t>
            </a:r>
            <a:br>
              <a:rPr lang="de-DE" sz="2600" dirty="0"/>
            </a:br>
            <a:r>
              <a:rPr lang="de-DE" sz="2600" dirty="0"/>
              <a:t>		Michael Grundmann, Katja Heinz, Heidi Weber,  Walter Wölfelschneider</a:t>
            </a:r>
          </a:p>
          <a:p>
            <a:pPr marL="0" indent="0">
              <a:buNone/>
            </a:pPr>
            <a:r>
              <a:rPr lang="de-DE" dirty="0"/>
              <a:t>	Bürgerinnen und Bürger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5ECC4-0963-DAAB-CD44-A16A22C9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255707-FB4D-8B3B-5C97-2B1379E8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469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D2A578-F7F5-C915-1D8A-03EFEED8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26.01.2026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9D3FF-F6E1-ACD9-9AC3-E9FC30083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41AEC-BF34-49DD-9C85-8D77DB61804A}" type="slidenum">
              <a:rPr lang="de-DE" smtClean="0"/>
              <a:t>9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4F18A9-699C-4E4B-3243-3EC0394DD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97" y="548680"/>
            <a:ext cx="11712437" cy="56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149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76200">
          <a:solidFill>
            <a:schemeClr val="accent1">
              <a:lumMod val="60000"/>
              <a:lumOff val="40000"/>
            </a:schemeClr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28C2508-CCA4-431A-A995-9A8B49A53DE8}">
  <we:reference id="wa104178141" version="4.3.3.0" store="de-DE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341</Words>
  <Application>Microsoft Office PowerPoint</Application>
  <PresentationFormat>Breitbild</PresentationFormat>
  <Paragraphs>139</Paragraphs>
  <Slides>31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4" baseType="lpstr">
      <vt:lpstr>Arial</vt:lpstr>
      <vt:lpstr>Calibri</vt:lpstr>
      <vt:lpstr>Larissa</vt:lpstr>
      <vt:lpstr>Herzlich Willkommen  zum Bürgerdialog</vt:lpstr>
      <vt:lpstr>Begrüßung</vt:lpstr>
      <vt:lpstr>Einführung</vt:lpstr>
      <vt:lpstr>Agenda</vt:lpstr>
      <vt:lpstr>PowerPoint-Präsentation</vt:lpstr>
      <vt:lpstr>PowerPoint-Präsentation</vt:lpstr>
      <vt:lpstr>PowerPoint-Präsentation</vt:lpstr>
      <vt:lpstr>Einführung</vt:lpstr>
      <vt:lpstr>PowerPoint-Präsentation</vt:lpstr>
      <vt:lpstr>PowerPoint-Präsentation</vt:lpstr>
      <vt:lpstr>Einführung</vt:lpstr>
      <vt:lpstr>Einführung</vt:lpstr>
      <vt:lpstr>Einführung</vt:lpstr>
      <vt:lpstr>Einführung</vt:lpstr>
      <vt:lpstr>PowerPoint-Präsentation</vt:lpstr>
      <vt:lpstr>Projektvorstellung</vt:lpstr>
      <vt:lpstr>Projektvorstellung</vt:lpstr>
      <vt:lpstr>PowerPoint-Präsentation</vt:lpstr>
      <vt:lpstr>PowerPoint-Präsentation</vt:lpstr>
      <vt:lpstr>Projektvorstellung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Bürgerdialog an den Infoständen</vt:lpstr>
      <vt:lpstr>Ausblick</vt:lpstr>
      <vt:lpstr>Ausblick</vt:lpstr>
      <vt:lpstr>PowerPoint-Präsentation</vt:lpstr>
      <vt:lpstr>Verabschiedung</vt:lpstr>
      <vt:lpstr>Auf Wiedersehen </vt:lpstr>
    </vt:vector>
  </TitlesOfParts>
  <Company>Stadt Obernburg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Reis Sandra</dc:creator>
  <cp:lastModifiedBy>Stefan Brück</cp:lastModifiedBy>
  <cp:revision>1055</cp:revision>
  <cp:lastPrinted>2026-01-26T11:05:22Z</cp:lastPrinted>
  <dcterms:created xsi:type="dcterms:W3CDTF">2014-01-29T10:08:07Z</dcterms:created>
  <dcterms:modified xsi:type="dcterms:W3CDTF">2026-01-26T11:07:26Z</dcterms:modified>
</cp:coreProperties>
</file>